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256" r:id="rId2"/>
    <p:sldId id="322" r:id="rId3"/>
    <p:sldId id="295" r:id="rId4"/>
    <p:sldId id="301" r:id="rId5"/>
    <p:sldId id="328" r:id="rId6"/>
    <p:sldId id="329" r:id="rId7"/>
    <p:sldId id="263" r:id="rId8"/>
    <p:sldId id="323" r:id="rId9"/>
    <p:sldId id="324" r:id="rId10"/>
    <p:sldId id="325" r:id="rId11"/>
    <p:sldId id="326" r:id="rId12"/>
    <p:sldId id="327" r:id="rId13"/>
    <p:sldId id="332" r:id="rId14"/>
    <p:sldId id="330" r:id="rId15"/>
    <p:sldId id="331" r:id="rId16"/>
    <p:sldId id="259" r:id="rId17"/>
    <p:sldId id="262" r:id="rId18"/>
    <p:sldId id="258" r:id="rId19"/>
    <p:sldId id="261" r:id="rId20"/>
    <p:sldId id="257" r:id="rId21"/>
    <p:sldId id="277" r:id="rId22"/>
    <p:sldId id="279" r:id="rId23"/>
    <p:sldId id="305" r:id="rId24"/>
    <p:sldId id="306" r:id="rId25"/>
    <p:sldId id="304" r:id="rId26"/>
    <p:sldId id="319" r:id="rId27"/>
    <p:sldId id="320" r:id="rId28"/>
    <p:sldId id="308" r:id="rId29"/>
    <p:sldId id="321" r:id="rId30"/>
    <p:sldId id="309" r:id="rId31"/>
    <p:sldId id="310" r:id="rId32"/>
    <p:sldId id="311" r:id="rId33"/>
    <p:sldId id="312" r:id="rId34"/>
    <p:sldId id="313" r:id="rId35"/>
    <p:sldId id="314" r:id="rId36"/>
    <p:sldId id="315" r:id="rId37"/>
    <p:sldId id="316" r:id="rId38"/>
    <p:sldId id="317" r:id="rId39"/>
    <p:sldId id="318" r:id="rId40"/>
    <p:sldId id="292" r:id="rId41"/>
    <p:sldId id="291"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2727" autoAdjust="0"/>
    <p:restoredTop sz="67942" autoAdjust="0"/>
  </p:normalViewPr>
  <p:slideViewPr>
    <p:cSldViewPr>
      <p:cViewPr varScale="1">
        <p:scale>
          <a:sx n="44" d="100"/>
          <a:sy n="44" d="100"/>
        </p:scale>
        <p:origin x="-1632" y="-108"/>
      </p:cViewPr>
      <p:guideLst>
        <p:guide orient="horz" pos="2160"/>
        <p:guide pos="2880"/>
      </p:guideLst>
    </p:cSldViewPr>
  </p:slideViewPr>
  <p:notesTextViewPr>
    <p:cViewPr>
      <p:scale>
        <a:sx n="1" d="1"/>
        <a:sy n="1" d="1"/>
      </p:scale>
      <p:origin x="0" y="0"/>
    </p:cViewPr>
  </p:notesTextViewPr>
  <p:sorterViewPr>
    <p:cViewPr>
      <p:scale>
        <a:sx n="100" d="100"/>
        <a:sy n="100" d="100"/>
      </p:scale>
      <p:origin x="0" y="217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56BF97C-8502-4515-8641-87CA2A3A09C4}" type="datetimeFigureOut">
              <a:rPr lang="en-US" smtClean="0"/>
              <a:t>3/5/2014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54C5E6-21AF-4370-BB7E-8EC1C9E5FA4A}" type="slidenum">
              <a:rPr lang="en-US" smtClean="0"/>
              <a:t>‹#›</a:t>
            </a:fld>
            <a:endParaRPr lang="en-US"/>
          </a:p>
        </p:txBody>
      </p:sp>
    </p:spTree>
    <p:extLst>
      <p:ext uri="{BB962C8B-B14F-4D97-AF65-F5344CB8AC3E}">
        <p14:creationId xmlns:p14="http://schemas.microsoft.com/office/powerpoint/2010/main" val="33042058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50AD02-909F-45F4-AD30-CE499922388E}" type="datetimeFigureOut">
              <a:rPr lang="en-US" smtClean="0"/>
              <a:t>3/5/2014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63262A-0361-4833-9408-E55EEACC0259}" type="slidenum">
              <a:rPr lang="en-US" smtClean="0"/>
              <a:t>‹#›</a:t>
            </a:fld>
            <a:endParaRPr lang="en-US"/>
          </a:p>
        </p:txBody>
      </p:sp>
    </p:spTree>
    <p:extLst>
      <p:ext uri="{BB962C8B-B14F-4D97-AF65-F5344CB8AC3E}">
        <p14:creationId xmlns:p14="http://schemas.microsoft.com/office/powerpoint/2010/main" val="1327217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a:t>
            </a:fld>
            <a:endParaRPr lang="en-US"/>
          </a:p>
        </p:txBody>
      </p:sp>
    </p:spTree>
    <p:extLst>
      <p:ext uri="{BB962C8B-B14F-4D97-AF65-F5344CB8AC3E}">
        <p14:creationId xmlns:p14="http://schemas.microsoft.com/office/powerpoint/2010/main" val="1064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 a few minutes and talk with your group about each one of these.  Pass out concepts cards, 1 or 2 to a table, and tell participants their table will be responsible for reporting out on that concept. </a:t>
            </a:r>
          </a:p>
          <a:p>
            <a:pPr marL="171450" indent="-171450">
              <a:buFont typeface="Arial" pitchFamily="34" charset="0"/>
              <a:buChar char="•"/>
            </a:pPr>
            <a:r>
              <a:rPr lang="en-US" dirty="0" smtClean="0"/>
              <a:t>What does it look like?</a:t>
            </a:r>
          </a:p>
          <a:p>
            <a:pPr marL="171450" indent="-171450">
              <a:buFont typeface="Arial" pitchFamily="34" charset="0"/>
              <a:buChar char="•"/>
            </a:pPr>
            <a:r>
              <a:rPr lang="en-US" dirty="0" smtClean="0"/>
              <a:t>How will you know if students have understanding of the concept?</a:t>
            </a:r>
          </a:p>
          <a:p>
            <a:pPr marL="171450" indent="-171450">
              <a:buFont typeface="Arial" pitchFamily="34" charset="0"/>
              <a:buChar char="•"/>
            </a:pPr>
            <a:r>
              <a:rPr lang="en-US" dirty="0" smtClean="0"/>
              <a:t>How can you help students move beyond counting by ones</a:t>
            </a:r>
            <a:r>
              <a:rPr lang="en-US" baseline="0" dirty="0" smtClean="0"/>
              <a:t> to other chunks?</a:t>
            </a:r>
          </a:p>
          <a:p>
            <a:pPr marL="171450" indent="-171450">
              <a:buFont typeface="Arial" pitchFamily="34" charset="0"/>
              <a:buChar char="•"/>
            </a:pPr>
            <a:r>
              <a:rPr lang="en-US" baseline="0" dirty="0" smtClean="0"/>
              <a:t>What does understanding part-part-whole mean? </a:t>
            </a:r>
          </a:p>
          <a:p>
            <a:pPr marL="171450" indent="-171450">
              <a:buFont typeface="Arial" pitchFamily="34" charset="0"/>
              <a:buChar char="•"/>
            </a:pPr>
            <a:endParaRPr lang="en-US" baseline="0" dirty="0" smtClean="0"/>
          </a:p>
          <a:p>
            <a:pPr marL="0" indent="0">
              <a:buFont typeface="Arial" pitchFamily="34" charset="0"/>
              <a:buNone/>
            </a:pPr>
            <a:r>
              <a:rPr lang="en-US" baseline="0" dirty="0" smtClean="0"/>
              <a:t>This activity is meant as more of a formative assessment activity to get information for us.</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16</a:t>
            </a:fld>
            <a:endParaRPr lang="en-US"/>
          </a:p>
        </p:txBody>
      </p:sp>
    </p:spTree>
    <p:extLst>
      <p:ext uri="{BB962C8B-B14F-4D97-AF65-F5344CB8AC3E}">
        <p14:creationId xmlns:p14="http://schemas.microsoft.com/office/powerpoint/2010/main" val="3453599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includes inverse relationships – means more than saying addition is the opposite of subtraction. Students need to know why this is so.</a:t>
            </a:r>
          </a:p>
          <a:p>
            <a:pPr marL="171450" indent="-171450">
              <a:buFont typeface="Arial" pitchFamily="34" charset="0"/>
              <a:buChar char="•"/>
            </a:pPr>
            <a:r>
              <a:rPr lang="en-US" dirty="0" smtClean="0"/>
              <a:t>This includes how 4 x 5 is related to 4 x 50, how 6 + 6 is related to 6 + 7.</a:t>
            </a:r>
          </a:p>
          <a:p>
            <a:pPr marL="171450" indent="-171450">
              <a:buFont typeface="Arial" pitchFamily="34" charset="0"/>
              <a:buChar char="•"/>
            </a:pPr>
            <a:r>
              <a:rPr lang="en-US" dirty="0" smtClean="0"/>
              <a:t>10 behaves</a:t>
            </a:r>
            <a:r>
              <a:rPr lang="en-US" baseline="0" dirty="0" smtClean="0"/>
              <a:t> differently in 24 + 10 than it does in 24 x 10</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17</a:t>
            </a:fld>
            <a:endParaRPr lang="en-US"/>
          </a:p>
        </p:txBody>
      </p:sp>
    </p:spTree>
    <p:extLst>
      <p:ext uri="{BB962C8B-B14F-4D97-AF65-F5344CB8AC3E}">
        <p14:creationId xmlns:p14="http://schemas.microsoft.com/office/powerpoint/2010/main" val="3223655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https://www.teachingchannel.org/videos/multiplication-division-in-the-core?fd=1 </a:t>
            </a:r>
            <a:r>
              <a:rPr lang="en-US" dirty="0" err="1" smtClean="0"/>
              <a:t>mult</a:t>
            </a:r>
            <a:r>
              <a:rPr lang="en-US" dirty="0" smtClean="0"/>
              <a:t> </a:t>
            </a:r>
            <a:r>
              <a:rPr lang="en-US" dirty="0" err="1" smtClean="0"/>
              <a:t>anddiv</a:t>
            </a:r>
            <a:r>
              <a:rPr lang="en-US" dirty="0" smtClean="0"/>
              <a:t> </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20</a:t>
            </a:fld>
            <a:endParaRPr lang="en-US"/>
          </a:p>
        </p:txBody>
      </p:sp>
    </p:spTree>
    <p:extLst>
      <p:ext uri="{BB962C8B-B14F-4D97-AF65-F5344CB8AC3E}">
        <p14:creationId xmlns:p14="http://schemas.microsoft.com/office/powerpoint/2010/main" val="3908912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p.2 Our goal in today’s math class has shifted from memorizing facts and procedures to increased understanding of math skills</a:t>
            </a:r>
            <a:r>
              <a:rPr lang="en-US" baseline="0" dirty="0" smtClean="0"/>
              <a:t> and concepts.</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21</a:t>
            </a:fld>
            <a:endParaRPr lang="en-US"/>
          </a:p>
        </p:txBody>
      </p:sp>
    </p:spTree>
    <p:extLst>
      <p:ext uri="{BB962C8B-B14F-4D97-AF65-F5344CB8AC3E}">
        <p14:creationId xmlns:p14="http://schemas.microsoft.com/office/powerpoint/2010/main" val="2533354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r>
              <a:rPr lang="en-US" altLang="en-US" smtClean="0"/>
              <a:t>Understanding of the operations is essential. </a:t>
            </a:r>
          </a:p>
          <a:p>
            <a:r>
              <a:rPr lang="en-US" altLang="en-US" dirty="0" smtClean="0"/>
              <a:t>Initial understanding develops through a context</a:t>
            </a:r>
          </a:p>
          <a:p>
            <a:r>
              <a:rPr lang="en-US" altLang="en-US" dirty="0" smtClean="0"/>
              <a:t>Deeper understanding can develop through additional contexts while fluency with the operation in play develops</a:t>
            </a:r>
          </a:p>
        </p:txBody>
      </p:sp>
      <p:sp>
        <p:nvSpPr>
          <p:cNvPr id="50180" name="Slide Number Placeholder 3"/>
          <p:cNvSpPr>
            <a:spLocks noGrp="1"/>
          </p:cNvSpPr>
          <p:nvPr>
            <p:ph type="sldNum" sz="quarter" idx="5"/>
          </p:nvPr>
        </p:nvSpPr>
        <p:spPr>
          <a:noFill/>
        </p:spPr>
        <p:txBody>
          <a:bodyPr/>
          <a:lstStyle>
            <a:lvl1pPr defTabSz="914437" eaLnBrk="0" hangingPunct="0">
              <a:defRPr sz="2400">
                <a:solidFill>
                  <a:schemeClr val="tx1"/>
                </a:solidFill>
                <a:latin typeface="Tahoma" pitchFamily="34" charset="0"/>
              </a:defRPr>
            </a:lvl1pPr>
            <a:lvl2pPr marL="729057" indent="-280406" defTabSz="914437" eaLnBrk="0" hangingPunct="0">
              <a:defRPr sz="2400">
                <a:solidFill>
                  <a:schemeClr val="tx1"/>
                </a:solidFill>
                <a:latin typeface="Tahoma" pitchFamily="34" charset="0"/>
              </a:defRPr>
            </a:lvl2pPr>
            <a:lvl3pPr marL="1121626" indent="-224325" defTabSz="914437" eaLnBrk="0" hangingPunct="0">
              <a:defRPr sz="2400">
                <a:solidFill>
                  <a:schemeClr val="tx1"/>
                </a:solidFill>
                <a:latin typeface="Tahoma" pitchFamily="34" charset="0"/>
              </a:defRPr>
            </a:lvl3pPr>
            <a:lvl4pPr marL="1570276" indent="-224325" defTabSz="914437" eaLnBrk="0" hangingPunct="0">
              <a:defRPr sz="2400">
                <a:solidFill>
                  <a:schemeClr val="tx1"/>
                </a:solidFill>
                <a:latin typeface="Tahoma" pitchFamily="34" charset="0"/>
              </a:defRPr>
            </a:lvl4pPr>
            <a:lvl5pPr marL="2018927" indent="-224325" defTabSz="914437" eaLnBrk="0" hangingPunct="0">
              <a:defRPr sz="2400">
                <a:solidFill>
                  <a:schemeClr val="tx1"/>
                </a:solidFill>
                <a:latin typeface="Tahoma" pitchFamily="34" charset="0"/>
              </a:defRPr>
            </a:lvl5pPr>
            <a:lvl6pPr marL="2467577" indent="-224325" defTabSz="914437" eaLnBrk="0" fontAlgn="base" hangingPunct="0">
              <a:spcBef>
                <a:spcPct val="0"/>
              </a:spcBef>
              <a:spcAft>
                <a:spcPct val="0"/>
              </a:spcAft>
              <a:defRPr sz="2400">
                <a:solidFill>
                  <a:schemeClr val="tx1"/>
                </a:solidFill>
                <a:latin typeface="Tahoma" pitchFamily="34" charset="0"/>
              </a:defRPr>
            </a:lvl6pPr>
            <a:lvl7pPr marL="2916227" indent="-224325" defTabSz="914437" eaLnBrk="0" fontAlgn="base" hangingPunct="0">
              <a:spcBef>
                <a:spcPct val="0"/>
              </a:spcBef>
              <a:spcAft>
                <a:spcPct val="0"/>
              </a:spcAft>
              <a:defRPr sz="2400">
                <a:solidFill>
                  <a:schemeClr val="tx1"/>
                </a:solidFill>
                <a:latin typeface="Tahoma" pitchFamily="34" charset="0"/>
              </a:defRPr>
            </a:lvl7pPr>
            <a:lvl8pPr marL="3364878" indent="-224325" defTabSz="914437" eaLnBrk="0" fontAlgn="base" hangingPunct="0">
              <a:spcBef>
                <a:spcPct val="0"/>
              </a:spcBef>
              <a:spcAft>
                <a:spcPct val="0"/>
              </a:spcAft>
              <a:defRPr sz="2400">
                <a:solidFill>
                  <a:schemeClr val="tx1"/>
                </a:solidFill>
                <a:latin typeface="Tahoma" pitchFamily="34" charset="0"/>
              </a:defRPr>
            </a:lvl8pPr>
            <a:lvl9pPr marL="3813528" indent="-224325" defTabSz="914437" eaLnBrk="0" fontAlgn="base" hangingPunct="0">
              <a:spcBef>
                <a:spcPct val="0"/>
              </a:spcBef>
              <a:spcAft>
                <a:spcPct val="0"/>
              </a:spcAft>
              <a:defRPr sz="2400">
                <a:solidFill>
                  <a:schemeClr val="tx1"/>
                </a:solidFill>
                <a:latin typeface="Tahoma" pitchFamily="34" charset="0"/>
              </a:defRPr>
            </a:lvl9pPr>
          </a:lstStyle>
          <a:p>
            <a:pPr eaLnBrk="1" hangingPunct="1"/>
            <a:fld id="{72397C7D-F270-4E60-926B-67A7EC26C147}" type="slidenum">
              <a:rPr lang="en-US" altLang="en-US" sz="1200">
                <a:latin typeface="Arial" charset="0"/>
              </a:rPr>
              <a:pPr eaLnBrk="1" hangingPunct="1"/>
              <a:t>23</a:t>
            </a:fld>
            <a:endParaRPr lang="en-US" altLang="en-US" sz="120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r>
              <a:rPr lang="en-US" altLang="en-US" smtClean="0"/>
              <a:t>Note that many of these are in OA, beginning at grade 2 with foundational work for multiplication.  However, some are in the NB standards as well.</a:t>
            </a:r>
          </a:p>
        </p:txBody>
      </p:sp>
      <p:sp>
        <p:nvSpPr>
          <p:cNvPr id="49156" name="Slide Number Placeholder 3"/>
          <p:cNvSpPr>
            <a:spLocks noGrp="1"/>
          </p:cNvSpPr>
          <p:nvPr>
            <p:ph type="sldNum" sz="quarter" idx="5"/>
          </p:nvPr>
        </p:nvSpPr>
        <p:spPr>
          <a:noFill/>
        </p:spPr>
        <p:txBody>
          <a:bodyPr/>
          <a:lstStyle>
            <a:lvl1pPr defTabSz="914437" eaLnBrk="0" hangingPunct="0">
              <a:defRPr sz="2400">
                <a:solidFill>
                  <a:schemeClr val="tx1"/>
                </a:solidFill>
                <a:latin typeface="Tahoma" pitchFamily="34" charset="0"/>
              </a:defRPr>
            </a:lvl1pPr>
            <a:lvl2pPr marL="729057" indent="-280406" defTabSz="914437" eaLnBrk="0" hangingPunct="0">
              <a:defRPr sz="2400">
                <a:solidFill>
                  <a:schemeClr val="tx1"/>
                </a:solidFill>
                <a:latin typeface="Tahoma" pitchFamily="34" charset="0"/>
              </a:defRPr>
            </a:lvl2pPr>
            <a:lvl3pPr marL="1121626" indent="-224325" defTabSz="914437" eaLnBrk="0" hangingPunct="0">
              <a:defRPr sz="2400">
                <a:solidFill>
                  <a:schemeClr val="tx1"/>
                </a:solidFill>
                <a:latin typeface="Tahoma" pitchFamily="34" charset="0"/>
              </a:defRPr>
            </a:lvl3pPr>
            <a:lvl4pPr marL="1570276" indent="-224325" defTabSz="914437" eaLnBrk="0" hangingPunct="0">
              <a:defRPr sz="2400">
                <a:solidFill>
                  <a:schemeClr val="tx1"/>
                </a:solidFill>
                <a:latin typeface="Tahoma" pitchFamily="34" charset="0"/>
              </a:defRPr>
            </a:lvl4pPr>
            <a:lvl5pPr marL="2018927" indent="-224325" defTabSz="914437" eaLnBrk="0" hangingPunct="0">
              <a:defRPr sz="2400">
                <a:solidFill>
                  <a:schemeClr val="tx1"/>
                </a:solidFill>
                <a:latin typeface="Tahoma" pitchFamily="34" charset="0"/>
              </a:defRPr>
            </a:lvl5pPr>
            <a:lvl6pPr marL="2467577" indent="-224325" defTabSz="914437" eaLnBrk="0" fontAlgn="base" hangingPunct="0">
              <a:spcBef>
                <a:spcPct val="0"/>
              </a:spcBef>
              <a:spcAft>
                <a:spcPct val="0"/>
              </a:spcAft>
              <a:defRPr sz="2400">
                <a:solidFill>
                  <a:schemeClr val="tx1"/>
                </a:solidFill>
                <a:latin typeface="Tahoma" pitchFamily="34" charset="0"/>
              </a:defRPr>
            </a:lvl6pPr>
            <a:lvl7pPr marL="2916227" indent="-224325" defTabSz="914437" eaLnBrk="0" fontAlgn="base" hangingPunct="0">
              <a:spcBef>
                <a:spcPct val="0"/>
              </a:spcBef>
              <a:spcAft>
                <a:spcPct val="0"/>
              </a:spcAft>
              <a:defRPr sz="2400">
                <a:solidFill>
                  <a:schemeClr val="tx1"/>
                </a:solidFill>
                <a:latin typeface="Tahoma" pitchFamily="34" charset="0"/>
              </a:defRPr>
            </a:lvl7pPr>
            <a:lvl8pPr marL="3364878" indent="-224325" defTabSz="914437" eaLnBrk="0" fontAlgn="base" hangingPunct="0">
              <a:spcBef>
                <a:spcPct val="0"/>
              </a:spcBef>
              <a:spcAft>
                <a:spcPct val="0"/>
              </a:spcAft>
              <a:defRPr sz="2400">
                <a:solidFill>
                  <a:schemeClr val="tx1"/>
                </a:solidFill>
                <a:latin typeface="Tahoma" pitchFamily="34" charset="0"/>
              </a:defRPr>
            </a:lvl8pPr>
            <a:lvl9pPr marL="3813528" indent="-224325" defTabSz="914437" eaLnBrk="0" fontAlgn="base" hangingPunct="0">
              <a:spcBef>
                <a:spcPct val="0"/>
              </a:spcBef>
              <a:spcAft>
                <a:spcPct val="0"/>
              </a:spcAft>
              <a:defRPr sz="2400">
                <a:solidFill>
                  <a:schemeClr val="tx1"/>
                </a:solidFill>
                <a:latin typeface="Tahoma" pitchFamily="34" charset="0"/>
              </a:defRPr>
            </a:lvl9pPr>
          </a:lstStyle>
          <a:p>
            <a:pPr eaLnBrk="1" hangingPunct="1"/>
            <a:fld id="{A9F68918-6786-4B7F-9731-7547CF6AAC15}" type="slidenum">
              <a:rPr lang="en-US" altLang="en-US" sz="1200">
                <a:latin typeface="Times New Roman" pitchFamily="18" charset="0"/>
              </a:rPr>
              <a:pPr eaLnBrk="1" hangingPunct="1"/>
              <a:t>24</a:t>
            </a:fld>
            <a:endParaRPr lang="en-US" altLang="en-US" sz="120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Patterns in facts can help students make sense of, and remember, the facts. For example, noticing that the products of x6 facts are twice the products of x3 facts or</a:t>
            </a:r>
            <a:r>
              <a:rPr lang="en-US" baseline="0" dirty="0" smtClean="0"/>
              <a:t> that x 5 facts have a 0 or 5 in the ones place.</a:t>
            </a:r>
          </a:p>
          <a:p>
            <a:pPr marL="171450" indent="-171450">
              <a:buFont typeface="Arial" panose="020B0604020202020204" pitchFamily="34" charset="0"/>
              <a:buChar char="•"/>
            </a:pPr>
            <a:r>
              <a:rPr lang="en-US" baseline="0" dirty="0" smtClean="0"/>
              <a:t>From experience with counting, addition and subtraction, students have developed an understanding that 2 means 2 objects. In multiplication, a number can represent the size of each group and the other number represents the number of groups.</a:t>
            </a:r>
          </a:p>
          <a:p>
            <a:pPr marL="171450" indent="-171450">
              <a:buFont typeface="Arial" panose="020B0604020202020204" pitchFamily="34" charset="0"/>
              <a:buChar char="•"/>
            </a:pPr>
            <a:r>
              <a:rPr lang="en-US" baseline="0" dirty="0" smtClean="0"/>
              <a:t>Five groups of two has the same product as 2 groups of five. The representation may look different, but the total is the same.</a:t>
            </a:r>
          </a:p>
          <a:p>
            <a:pPr marL="171450" indent="-171450">
              <a:buFont typeface="Arial" panose="020B0604020202020204" pitchFamily="34" charset="0"/>
              <a:buChar char="•"/>
            </a:pPr>
            <a:r>
              <a:rPr lang="en-US" baseline="0" dirty="0" smtClean="0"/>
              <a:t>Both operations combine parts, but multiplication deals with equal groups and a more efficient way of combining the groups.</a:t>
            </a:r>
          </a:p>
          <a:p>
            <a:pPr marL="171450" indent="-171450">
              <a:buFont typeface="Arial" panose="020B0604020202020204" pitchFamily="34" charset="0"/>
              <a:buChar char="•"/>
            </a:pPr>
            <a:r>
              <a:rPr lang="en-US" baseline="0" dirty="0" smtClean="0"/>
              <a:t>This means more than just saying the operations are related or inverse.</a:t>
            </a:r>
          </a:p>
          <a:p>
            <a:pPr marL="171450" indent="-171450">
              <a:buFont typeface="Arial" panose="020B0604020202020204" pitchFamily="34" charset="0"/>
              <a:buChar char="•"/>
            </a:pPr>
            <a:r>
              <a:rPr lang="en-US" baseline="0" dirty="0" smtClean="0"/>
              <a:t>Numbers can be broken apart in different ways. The distributive property is the foundation for understanding that splitting large factors and then finding the sum of two products is a way to find unknown products.</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26</a:t>
            </a:fld>
            <a:endParaRPr lang="en-US"/>
          </a:p>
        </p:txBody>
      </p:sp>
    </p:spTree>
    <p:extLst>
      <p:ext uri="{BB962C8B-B14F-4D97-AF65-F5344CB8AC3E}">
        <p14:creationId xmlns:p14="http://schemas.microsoft.com/office/powerpoint/2010/main" val="352676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27</a:t>
            </a:fld>
            <a:endParaRPr lang="en-US"/>
          </a:p>
        </p:txBody>
      </p:sp>
    </p:spTree>
    <p:extLst>
      <p:ext uri="{BB962C8B-B14F-4D97-AF65-F5344CB8AC3E}">
        <p14:creationId xmlns:p14="http://schemas.microsoft.com/office/powerpoint/2010/main" val="3700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Show students a word problem, such as Bailey made favor bags for each of the 5 guests at her birthday party. She put</a:t>
            </a:r>
            <a:r>
              <a:rPr lang="en-US" baseline="0" dirty="0" smtClean="0"/>
              <a:t> 3 stickers in each favor bag. How many stickers were in the 5 bags altogether? Have students share strategies.</a:t>
            </a:r>
            <a:r>
              <a:rPr lang="en-US" dirty="0" smtClean="0"/>
              <a:t> </a:t>
            </a:r>
          </a:p>
          <a:p>
            <a:pPr marL="171450" indent="-171450">
              <a:buFont typeface="Arial" panose="020B0604020202020204" pitchFamily="34" charset="0"/>
              <a:buChar char="•"/>
            </a:pPr>
            <a:r>
              <a:rPr lang="en-US" dirty="0" smtClean="0"/>
              <a:t>Students need to represent multiplication situations with concrete,</a:t>
            </a:r>
            <a:r>
              <a:rPr lang="en-US" baseline="0" dirty="0" smtClean="0"/>
              <a:t> pictorial, and symbolic representations.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29</a:t>
            </a:fld>
            <a:endParaRPr lang="en-US"/>
          </a:p>
        </p:txBody>
      </p:sp>
    </p:spTree>
    <p:extLst>
      <p:ext uri="{BB962C8B-B14F-4D97-AF65-F5344CB8AC3E}">
        <p14:creationId xmlns:p14="http://schemas.microsoft.com/office/powerpoint/2010/main" val="725318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p:spPr>
        <p:txBody>
          <a:bodyPr/>
          <a:lstStyle/>
          <a:p>
            <a:pPr marL="168244" indent="-168244">
              <a:buFontTx/>
              <a:buChar char="•"/>
            </a:pPr>
            <a:endParaRPr lang="en-US" altLang="en-US" smtClean="0"/>
          </a:p>
        </p:txBody>
      </p:sp>
      <p:sp>
        <p:nvSpPr>
          <p:cNvPr id="23556" name="Slide Number Placeholder 3"/>
          <p:cNvSpPr>
            <a:spLocks noGrp="1"/>
          </p:cNvSpPr>
          <p:nvPr>
            <p:ph type="sldNum" sz="quarter" idx="5"/>
          </p:nvPr>
        </p:nvSpPr>
        <p:spPr>
          <a:noFill/>
        </p:spPr>
        <p:txBody>
          <a:bodyPr/>
          <a:lstStyle>
            <a:lvl1pPr defTabSz="914437" eaLnBrk="0" hangingPunct="0">
              <a:defRPr sz="2400">
                <a:solidFill>
                  <a:schemeClr val="tx1"/>
                </a:solidFill>
                <a:latin typeface="Tahoma" pitchFamily="34" charset="0"/>
              </a:defRPr>
            </a:lvl1pPr>
            <a:lvl2pPr marL="729057" indent="-280406" defTabSz="914437" eaLnBrk="0" hangingPunct="0">
              <a:defRPr sz="2400">
                <a:solidFill>
                  <a:schemeClr val="tx1"/>
                </a:solidFill>
                <a:latin typeface="Tahoma" pitchFamily="34" charset="0"/>
              </a:defRPr>
            </a:lvl2pPr>
            <a:lvl3pPr marL="1121626" indent="-224325" defTabSz="914437" eaLnBrk="0" hangingPunct="0">
              <a:defRPr sz="2400">
                <a:solidFill>
                  <a:schemeClr val="tx1"/>
                </a:solidFill>
                <a:latin typeface="Tahoma" pitchFamily="34" charset="0"/>
              </a:defRPr>
            </a:lvl3pPr>
            <a:lvl4pPr marL="1570276" indent="-224325" defTabSz="914437" eaLnBrk="0" hangingPunct="0">
              <a:defRPr sz="2400">
                <a:solidFill>
                  <a:schemeClr val="tx1"/>
                </a:solidFill>
                <a:latin typeface="Tahoma" pitchFamily="34" charset="0"/>
              </a:defRPr>
            </a:lvl4pPr>
            <a:lvl5pPr marL="2018927" indent="-224325" defTabSz="914437" eaLnBrk="0" hangingPunct="0">
              <a:defRPr sz="2400">
                <a:solidFill>
                  <a:schemeClr val="tx1"/>
                </a:solidFill>
                <a:latin typeface="Tahoma" pitchFamily="34" charset="0"/>
              </a:defRPr>
            </a:lvl5pPr>
            <a:lvl6pPr marL="2467577" indent="-224325" defTabSz="914437" eaLnBrk="0" fontAlgn="base" hangingPunct="0">
              <a:spcBef>
                <a:spcPct val="0"/>
              </a:spcBef>
              <a:spcAft>
                <a:spcPct val="0"/>
              </a:spcAft>
              <a:defRPr sz="2400">
                <a:solidFill>
                  <a:schemeClr val="tx1"/>
                </a:solidFill>
                <a:latin typeface="Tahoma" pitchFamily="34" charset="0"/>
              </a:defRPr>
            </a:lvl6pPr>
            <a:lvl7pPr marL="2916227" indent="-224325" defTabSz="914437" eaLnBrk="0" fontAlgn="base" hangingPunct="0">
              <a:spcBef>
                <a:spcPct val="0"/>
              </a:spcBef>
              <a:spcAft>
                <a:spcPct val="0"/>
              </a:spcAft>
              <a:defRPr sz="2400">
                <a:solidFill>
                  <a:schemeClr val="tx1"/>
                </a:solidFill>
                <a:latin typeface="Tahoma" pitchFamily="34" charset="0"/>
              </a:defRPr>
            </a:lvl7pPr>
            <a:lvl8pPr marL="3364878" indent="-224325" defTabSz="914437" eaLnBrk="0" fontAlgn="base" hangingPunct="0">
              <a:spcBef>
                <a:spcPct val="0"/>
              </a:spcBef>
              <a:spcAft>
                <a:spcPct val="0"/>
              </a:spcAft>
              <a:defRPr sz="2400">
                <a:solidFill>
                  <a:schemeClr val="tx1"/>
                </a:solidFill>
                <a:latin typeface="Tahoma" pitchFamily="34" charset="0"/>
              </a:defRPr>
            </a:lvl8pPr>
            <a:lvl9pPr marL="3813528" indent="-224325" defTabSz="914437" eaLnBrk="0" fontAlgn="base" hangingPunct="0">
              <a:spcBef>
                <a:spcPct val="0"/>
              </a:spcBef>
              <a:spcAft>
                <a:spcPct val="0"/>
              </a:spcAft>
              <a:defRPr sz="2400">
                <a:solidFill>
                  <a:schemeClr val="tx1"/>
                </a:solidFill>
                <a:latin typeface="Tahoma" pitchFamily="34" charset="0"/>
              </a:defRPr>
            </a:lvl9pPr>
          </a:lstStyle>
          <a:p>
            <a:pPr eaLnBrk="1" hangingPunct="1"/>
            <a:fld id="{A4FE39A0-B1E9-4A45-A31E-217375176F5C}" type="slidenum">
              <a:rPr lang="en-US" altLang="en-US" sz="1200">
                <a:latin typeface="Arial" charset="0"/>
              </a:rPr>
              <a:pPr eaLnBrk="1" hangingPunct="1"/>
              <a:t>30</a:t>
            </a:fld>
            <a:endParaRPr lang="en-US" altLang="en-US" sz="120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Corinne’s Notes</a:t>
            </a:r>
            <a:r>
              <a:rPr lang="en-US" baseline="0" dirty="0" smtClean="0"/>
              <a:t> from the Article:</a:t>
            </a:r>
          </a:p>
          <a:p>
            <a:pPr marL="171450" indent="-171450">
              <a:buFont typeface="Arial" pitchFamily="34" charset="0"/>
              <a:buChar char="•"/>
            </a:pPr>
            <a:r>
              <a:rPr lang="en-US" baseline="0" dirty="0" smtClean="0"/>
              <a:t>Three phases of mastering basic number combinations</a:t>
            </a:r>
          </a:p>
          <a:p>
            <a:pPr marL="628650" lvl="1" indent="-171450">
              <a:buFont typeface="Arial" pitchFamily="34" charset="0"/>
              <a:buChar char="•"/>
            </a:pPr>
            <a:r>
              <a:rPr lang="en-US" baseline="0" dirty="0" smtClean="0"/>
              <a:t>Counting strategies (object counting or verbal counting) – starting from 1 or counting on</a:t>
            </a:r>
          </a:p>
          <a:p>
            <a:pPr marL="628650" lvl="1" indent="-171450">
              <a:buFont typeface="Arial" pitchFamily="34" charset="0"/>
              <a:buChar char="•"/>
            </a:pPr>
            <a:r>
              <a:rPr lang="en-US" baseline="0" dirty="0" smtClean="0"/>
              <a:t>Reasoning Strategies (using known facts to derive new ones)</a:t>
            </a:r>
          </a:p>
          <a:p>
            <a:pPr marL="628650" lvl="1" indent="-171450">
              <a:buFont typeface="Arial" pitchFamily="34" charset="0"/>
              <a:buChar char="•"/>
            </a:pPr>
            <a:r>
              <a:rPr lang="en-US" baseline="0" dirty="0" smtClean="0"/>
              <a:t>Mastery that is efficient</a:t>
            </a:r>
          </a:p>
          <a:p>
            <a:pPr marL="171450" lvl="0" indent="-171450">
              <a:buFont typeface="Arial" pitchFamily="34" charset="0"/>
              <a:buChar char="•"/>
            </a:pPr>
            <a:r>
              <a:rPr lang="en-US" i="1" baseline="0" dirty="0" smtClean="0"/>
              <a:t>Adding it Up</a:t>
            </a:r>
            <a:r>
              <a:rPr lang="en-US" i="0" baseline="0" dirty="0" smtClean="0"/>
              <a:t> says attaining computational fluency (efficient, appropriate and flexible) is essential aspect of math proficiency</a:t>
            </a:r>
          </a:p>
          <a:p>
            <a:pPr marL="171450" lvl="0" indent="-171450">
              <a:buFont typeface="Arial" pitchFamily="34" charset="0"/>
              <a:buChar char="•"/>
            </a:pPr>
            <a:r>
              <a:rPr lang="en-US" i="0" baseline="0" dirty="0" smtClean="0"/>
              <a:t>Vignettes (there are 4 in this article) can confront some of the things teachers might now emphasize or do in their classrooms</a:t>
            </a:r>
          </a:p>
          <a:p>
            <a:pPr marL="171450" lvl="0" indent="-171450">
              <a:buFont typeface="Arial" pitchFamily="34" charset="0"/>
              <a:buChar char="•"/>
            </a:pPr>
            <a:r>
              <a:rPr lang="en-US" i="0" baseline="0" dirty="0" smtClean="0"/>
              <a:t>HOW CHILDREN LEARN BASIC COMBINATIONS:</a:t>
            </a:r>
          </a:p>
          <a:p>
            <a:pPr marL="628650" lvl="1" indent="-171450">
              <a:buFont typeface="Arial" pitchFamily="34" charset="0"/>
              <a:buChar char="•"/>
            </a:pPr>
            <a:r>
              <a:rPr lang="en-US" i="0" baseline="0" dirty="0" smtClean="0"/>
              <a:t>Conventional wisdom says they grow out of rote memorization of facts through practice and reinforcement (</a:t>
            </a:r>
            <a:r>
              <a:rPr lang="en-US" i="0" baseline="0" dirty="0" err="1" smtClean="0"/>
              <a:t>e.g</a:t>
            </a:r>
            <a:r>
              <a:rPr lang="en-US" i="0" baseline="0" dirty="0" smtClean="0"/>
              <a:t> flash cards and tables)</a:t>
            </a:r>
          </a:p>
          <a:p>
            <a:pPr marL="628650" lvl="1" indent="-171450">
              <a:buFont typeface="Arial" pitchFamily="34" charset="0"/>
              <a:buChar char="•"/>
            </a:pPr>
            <a:r>
              <a:rPr lang="en-US" i="0" baseline="0" dirty="0" smtClean="0"/>
              <a:t>Number sense view says that mastery that UNDERLIES COMPUTATIONAL FLUENCY grows out of discovering the patterns and relationships that interconnect the basic computations (part of phases 1 and 2 above)</a:t>
            </a:r>
          </a:p>
          <a:p>
            <a:pPr marL="1085850" lvl="2" indent="-171450">
              <a:buFont typeface="Arial" pitchFamily="34" charset="0"/>
              <a:buChar char="•"/>
            </a:pPr>
            <a:r>
              <a:rPr lang="en-US" i="0" baseline="0" dirty="0" smtClean="0"/>
              <a:t>People more easily learn a body of knowledge by focusing on its structure</a:t>
            </a:r>
          </a:p>
          <a:p>
            <a:pPr marL="1085850" lvl="2" indent="-171450">
              <a:buFont typeface="Arial" pitchFamily="34" charset="0"/>
              <a:buChar char="•"/>
            </a:pPr>
            <a:r>
              <a:rPr lang="en-US" i="0" baseline="0" dirty="0" smtClean="0"/>
              <a:t>Well-connected factual knowledge is easier to retain in memory and to transfer (ex. Kids who understand composition, are helped in understanding decomposition)</a:t>
            </a:r>
          </a:p>
          <a:p>
            <a:pPr marL="1085850" lvl="2" indent="-171450">
              <a:buFont typeface="Arial" pitchFamily="34" charset="0"/>
              <a:buChar char="•"/>
            </a:pPr>
            <a:r>
              <a:rPr lang="en-US" i="0" baseline="0" dirty="0" smtClean="0"/>
              <a:t>Children with a rich grasp of no. and </a:t>
            </a:r>
            <a:r>
              <a:rPr lang="en-US" i="0" baseline="0" dirty="0" err="1" smtClean="0"/>
              <a:t>arith.patterns</a:t>
            </a:r>
            <a:r>
              <a:rPr lang="en-US" i="0" baseline="0" dirty="0" smtClean="0"/>
              <a:t> are more likely to get to phase 2</a:t>
            </a:r>
          </a:p>
          <a:p>
            <a:pPr marL="1085850" lvl="2" indent="-171450">
              <a:buFont typeface="Arial" pitchFamily="34" charset="0"/>
              <a:buChar char="•"/>
            </a:pPr>
            <a:r>
              <a:rPr lang="en-US" i="0" baseline="0" dirty="0" smtClean="0"/>
              <a:t>Research shows that mental-arithmetic experts have a web of interconnected ideas</a:t>
            </a:r>
          </a:p>
          <a:p>
            <a:pPr marL="1085850" lvl="2" indent="-171450">
              <a:buFont typeface="Arial" pitchFamily="34" charset="0"/>
              <a:buChar char="•"/>
            </a:pPr>
            <a:r>
              <a:rPr lang="en-US" i="0" baseline="0" dirty="0" smtClean="0"/>
              <a:t>Phases 1 and 2 are NEEDED for laying conceptual groundwork and providing reasoning strategies that underlie computational fluency</a:t>
            </a:r>
          </a:p>
          <a:p>
            <a:pPr marL="171450" lvl="0" indent="-171450">
              <a:buFont typeface="Arial" pitchFamily="34" charset="0"/>
              <a:buChar char="•"/>
            </a:pPr>
            <a:r>
              <a:rPr lang="en-US" i="0" baseline="0" dirty="0" smtClean="0"/>
              <a:t>REASONS FOR DIFFICULTIES – Defects in learners or inadequate instruction?</a:t>
            </a:r>
          </a:p>
          <a:p>
            <a:pPr marL="628650" lvl="1" indent="-171450">
              <a:buFont typeface="Arial" pitchFamily="34" charset="0"/>
              <a:buChar char="•"/>
            </a:pPr>
            <a:r>
              <a:rPr lang="en-US" i="0" dirty="0" smtClean="0"/>
              <a:t>Conventionally,</a:t>
            </a:r>
            <a:r>
              <a:rPr lang="en-US" i="0" baseline="0" dirty="0" smtClean="0"/>
              <a:t> many kids labeled as LD have a heavy reliance on counting strategies; do not invent reasoning strategies; do not retain basic no. combos greater than a sum of 5; make mistakes recalling facts</a:t>
            </a:r>
          </a:p>
          <a:p>
            <a:pPr marL="628650" lvl="1" indent="-171450">
              <a:buFont typeface="Arial" pitchFamily="34" charset="0"/>
              <a:buChar char="•"/>
            </a:pPr>
            <a:r>
              <a:rPr lang="en-US" i="0" baseline="0" dirty="0" smtClean="0"/>
              <a:t>Conventional view makes learning facts unduly difficult and anxiety provoking; discourages looking for patterns and relationships; deflects reasoning things out; undermines a productive disposition</a:t>
            </a:r>
          </a:p>
          <a:p>
            <a:pPr marL="628650" lvl="1" indent="-171450">
              <a:buFont typeface="Arial" pitchFamily="34" charset="0"/>
              <a:buChar char="•"/>
            </a:pPr>
            <a:r>
              <a:rPr lang="en-US" i="0" baseline="0" dirty="0" smtClean="0"/>
              <a:t>Inefficiency promoted by memorization of discrete facts because it is much more challenging learning interrelated ideas.  If </a:t>
            </a:r>
            <a:r>
              <a:rPr lang="en-US" i="0" baseline="0" dirty="0" err="1" smtClean="0"/>
              <a:t>sts</a:t>
            </a:r>
            <a:r>
              <a:rPr lang="en-US" i="0" baseline="0" dirty="0" smtClean="0"/>
              <a:t> do not understand teacher-imposed rules, then prone to associative confusion</a:t>
            </a:r>
          </a:p>
          <a:p>
            <a:pPr marL="628650" lvl="1" indent="-171450">
              <a:buFont typeface="Arial" pitchFamily="34" charset="0"/>
              <a:buChar char="•"/>
            </a:pPr>
            <a:r>
              <a:rPr lang="en-US" i="0" baseline="0" dirty="0" smtClean="0"/>
              <a:t>Inappropriate application when memorizing instead of connecting or making sense – no effort or way to check.  (</a:t>
            </a:r>
            <a:r>
              <a:rPr lang="en-US" i="0" baseline="0" dirty="0" err="1" smtClean="0"/>
              <a:t>e.g</a:t>
            </a:r>
            <a:r>
              <a:rPr lang="en-US" i="0" baseline="0" dirty="0" smtClean="0"/>
              <a:t> 2+5 is 3 or 7*0=7</a:t>
            </a:r>
          </a:p>
          <a:p>
            <a:pPr marL="628650" lvl="1" indent="-171450">
              <a:buFont typeface="Arial" pitchFamily="34" charset="0"/>
              <a:buChar char="•"/>
            </a:pPr>
            <a:r>
              <a:rPr lang="en-US" i="0" baseline="0" dirty="0" smtClean="0"/>
              <a:t>Inflexibility because less likely to invent their own strategies and rely on counting</a:t>
            </a:r>
          </a:p>
          <a:p>
            <a:pPr marL="628650" lvl="1" indent="-171450">
              <a:buFont typeface="Arial" pitchFamily="34" charset="0"/>
              <a:buChar char="•"/>
            </a:pPr>
            <a:r>
              <a:rPr lang="en-US" i="0" baseline="0" dirty="0" smtClean="0"/>
              <a:t>SO IN A NUTSHELL, KIDS HAVE DIFFICULTIES BECAUSE OF ROTE MEMORIZATION TECHNIQUES FOR DISCRETE FACTS</a:t>
            </a:r>
          </a:p>
          <a:p>
            <a:pPr marL="171450" lvl="0" indent="-171450">
              <a:buFont typeface="Arial" pitchFamily="34" charset="0"/>
              <a:buChar char="•"/>
            </a:pPr>
            <a:r>
              <a:rPr lang="en-US" i="0" baseline="0" dirty="0" smtClean="0"/>
              <a:t>HELPING KIDS MASTER BASIS COMBINATIONS</a:t>
            </a:r>
          </a:p>
          <a:p>
            <a:pPr marL="628650" lvl="1" indent="-171450">
              <a:buFont typeface="Arial" pitchFamily="34" charset="0"/>
              <a:buChar char="•"/>
            </a:pPr>
            <a:r>
              <a:rPr lang="en-US" i="0" baseline="0" dirty="0" smtClean="0"/>
              <a:t>Short-term </a:t>
            </a:r>
            <a:r>
              <a:rPr lang="en-US" i="0" baseline="0" dirty="0" err="1" smtClean="0"/>
              <a:t>vs</a:t>
            </a:r>
            <a:r>
              <a:rPr lang="en-US" i="0" baseline="0" dirty="0" smtClean="0"/>
              <a:t> long-term view</a:t>
            </a:r>
          </a:p>
          <a:p>
            <a:pPr marL="628650" lvl="1" indent="-171450">
              <a:buFont typeface="Arial" pitchFamily="34" charset="0"/>
              <a:buChar char="•"/>
            </a:pPr>
            <a:r>
              <a:rPr lang="en-US" i="0" baseline="0" dirty="0" smtClean="0"/>
              <a:t>Conventional wisdom says lots and lots of practice and drill with timed tests, etc.  Updated version of this gives set amount of time per fact and limits sets of facts to be learned, but this still does away with phases 1 and 2</a:t>
            </a:r>
          </a:p>
          <a:p>
            <a:pPr marL="628650" lvl="1" indent="-171450">
              <a:buFont typeface="Arial" pitchFamily="34" charset="0"/>
              <a:buChar char="•"/>
            </a:pPr>
            <a:r>
              <a:rPr lang="en-US" i="0" baseline="0" dirty="0" smtClean="0"/>
              <a:t>Number sense view says that purposeful, meaningful, inquiry-based instruction is the way to go.</a:t>
            </a:r>
          </a:p>
          <a:p>
            <a:pPr marL="628650" lvl="1" indent="-171450">
              <a:buFont typeface="Arial" pitchFamily="34" charset="0"/>
              <a:buChar char="•"/>
            </a:pPr>
            <a:r>
              <a:rPr lang="en-US" i="1" baseline="0" dirty="0" smtClean="0"/>
              <a:t>Adding it Up </a:t>
            </a:r>
            <a:r>
              <a:rPr lang="en-US" i="0" baseline="0" dirty="0" smtClean="0"/>
              <a:t>says that computational </a:t>
            </a:r>
            <a:r>
              <a:rPr lang="en-US" i="0" baseline="0" dirty="0" err="1" smtClean="0"/>
              <a:t>fluecy</a:t>
            </a:r>
            <a:r>
              <a:rPr lang="en-US" i="0" baseline="0" dirty="0" smtClean="0"/>
              <a:t> should be intertwined with conceptual understanding, strategic thinking and productive disposition.  (Note that CC is explicit about conceptual and procedural being balanced – using conceptual to build to procedural)</a:t>
            </a:r>
          </a:p>
          <a:p>
            <a:pPr marL="685800" lvl="1" indent="-228600">
              <a:buFont typeface="+mj-lt"/>
              <a:buAutoNum type="arabicPeriod"/>
            </a:pPr>
            <a:r>
              <a:rPr lang="en-US" i="0" baseline="0" dirty="0" smtClean="0"/>
              <a:t>Encourage the invention of , refinement of and sharing of informal strategies – these will get more efficient as number sense increases</a:t>
            </a:r>
          </a:p>
          <a:p>
            <a:pPr marL="685800" lvl="1" indent="-228600">
              <a:buFont typeface="+mj-lt"/>
              <a:buAutoNum type="arabicPeriod"/>
            </a:pPr>
            <a:r>
              <a:rPr lang="en-US" i="0" baseline="0" dirty="0" smtClean="0"/>
              <a:t>Promote meaningful memorization by looking at patterns and relationships (e.g. fact families, build on known ideas, use different strategies)</a:t>
            </a:r>
          </a:p>
          <a:p>
            <a:pPr marL="685800" lvl="1" indent="-228600">
              <a:buFont typeface="+mj-lt"/>
              <a:buAutoNum type="arabicPeriod"/>
            </a:pPr>
            <a:r>
              <a:rPr lang="en-US" i="0" baseline="0" dirty="0" smtClean="0"/>
              <a:t>Use practice wisely – to discover patterns, to make reasoning strategies more automatic</a:t>
            </a:r>
          </a:p>
          <a:p>
            <a:pPr marL="685800" lvl="1" indent="-228600">
              <a:buFont typeface="+mj-lt"/>
              <a:buAutoNum type="arabicPeriod"/>
            </a:pPr>
            <a:r>
              <a:rPr lang="en-US" i="0" baseline="0" dirty="0" smtClean="0"/>
              <a:t>Put forth idea that Number combination proficiency should be broadly defined as any efficient strategies, not just fact retrieval</a:t>
            </a:r>
          </a:p>
          <a:p>
            <a:pPr marL="628650" lvl="1" indent="-171450">
              <a:buFont typeface="Arial" pitchFamily="34" charset="0"/>
              <a:buChar char="•"/>
            </a:pPr>
            <a:endParaRPr lang="en-US" i="1" dirty="0"/>
          </a:p>
        </p:txBody>
      </p:sp>
      <p:sp>
        <p:nvSpPr>
          <p:cNvPr id="4" name="Slide Number Placeholder 3"/>
          <p:cNvSpPr>
            <a:spLocks noGrp="1"/>
          </p:cNvSpPr>
          <p:nvPr>
            <p:ph type="sldNum" sz="quarter" idx="10"/>
          </p:nvPr>
        </p:nvSpPr>
        <p:spPr/>
        <p:txBody>
          <a:bodyPr/>
          <a:lstStyle/>
          <a:p>
            <a:fld id="{E963262A-0361-4833-9408-E55EEACC0259}" type="slidenum">
              <a:rPr lang="en-US" smtClean="0"/>
              <a:t>3</a:t>
            </a:fld>
            <a:endParaRPr lang="en-US"/>
          </a:p>
        </p:txBody>
      </p:sp>
    </p:spTree>
    <p:extLst>
      <p:ext uri="{BB962C8B-B14F-4D97-AF65-F5344CB8AC3E}">
        <p14:creationId xmlns:p14="http://schemas.microsoft.com/office/powerpoint/2010/main" val="2191820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p:spPr>
        <p:txBody>
          <a:bodyPr/>
          <a:lstStyle/>
          <a:p>
            <a:endParaRPr lang="en-US" altLang="en-US" smtClean="0"/>
          </a:p>
        </p:txBody>
      </p:sp>
      <p:sp>
        <p:nvSpPr>
          <p:cNvPr id="24580" name="Slide Number Placeholder 3"/>
          <p:cNvSpPr>
            <a:spLocks noGrp="1"/>
          </p:cNvSpPr>
          <p:nvPr>
            <p:ph type="sldNum" sz="quarter" idx="5"/>
          </p:nvPr>
        </p:nvSpPr>
        <p:spPr>
          <a:noFill/>
        </p:spPr>
        <p:txBody>
          <a:bodyPr/>
          <a:lstStyle>
            <a:lvl1pPr defTabSz="914437" eaLnBrk="0" hangingPunct="0">
              <a:defRPr sz="2400">
                <a:solidFill>
                  <a:schemeClr val="tx1"/>
                </a:solidFill>
                <a:latin typeface="Tahoma" pitchFamily="34" charset="0"/>
              </a:defRPr>
            </a:lvl1pPr>
            <a:lvl2pPr marL="729057" indent="-280406" defTabSz="914437" eaLnBrk="0" hangingPunct="0">
              <a:defRPr sz="2400">
                <a:solidFill>
                  <a:schemeClr val="tx1"/>
                </a:solidFill>
                <a:latin typeface="Tahoma" pitchFamily="34" charset="0"/>
              </a:defRPr>
            </a:lvl2pPr>
            <a:lvl3pPr marL="1121626" indent="-224325" defTabSz="914437" eaLnBrk="0" hangingPunct="0">
              <a:defRPr sz="2400">
                <a:solidFill>
                  <a:schemeClr val="tx1"/>
                </a:solidFill>
                <a:latin typeface="Tahoma" pitchFamily="34" charset="0"/>
              </a:defRPr>
            </a:lvl3pPr>
            <a:lvl4pPr marL="1570276" indent="-224325" defTabSz="914437" eaLnBrk="0" hangingPunct="0">
              <a:defRPr sz="2400">
                <a:solidFill>
                  <a:schemeClr val="tx1"/>
                </a:solidFill>
                <a:latin typeface="Tahoma" pitchFamily="34" charset="0"/>
              </a:defRPr>
            </a:lvl4pPr>
            <a:lvl5pPr marL="2018927" indent="-224325" defTabSz="914437" eaLnBrk="0" hangingPunct="0">
              <a:defRPr sz="2400">
                <a:solidFill>
                  <a:schemeClr val="tx1"/>
                </a:solidFill>
                <a:latin typeface="Tahoma" pitchFamily="34" charset="0"/>
              </a:defRPr>
            </a:lvl5pPr>
            <a:lvl6pPr marL="2467577" indent="-224325" defTabSz="914437" eaLnBrk="0" fontAlgn="base" hangingPunct="0">
              <a:spcBef>
                <a:spcPct val="0"/>
              </a:spcBef>
              <a:spcAft>
                <a:spcPct val="0"/>
              </a:spcAft>
              <a:defRPr sz="2400">
                <a:solidFill>
                  <a:schemeClr val="tx1"/>
                </a:solidFill>
                <a:latin typeface="Tahoma" pitchFamily="34" charset="0"/>
              </a:defRPr>
            </a:lvl6pPr>
            <a:lvl7pPr marL="2916227" indent="-224325" defTabSz="914437" eaLnBrk="0" fontAlgn="base" hangingPunct="0">
              <a:spcBef>
                <a:spcPct val="0"/>
              </a:spcBef>
              <a:spcAft>
                <a:spcPct val="0"/>
              </a:spcAft>
              <a:defRPr sz="2400">
                <a:solidFill>
                  <a:schemeClr val="tx1"/>
                </a:solidFill>
                <a:latin typeface="Tahoma" pitchFamily="34" charset="0"/>
              </a:defRPr>
            </a:lvl7pPr>
            <a:lvl8pPr marL="3364878" indent="-224325" defTabSz="914437" eaLnBrk="0" fontAlgn="base" hangingPunct="0">
              <a:spcBef>
                <a:spcPct val="0"/>
              </a:spcBef>
              <a:spcAft>
                <a:spcPct val="0"/>
              </a:spcAft>
              <a:defRPr sz="2400">
                <a:solidFill>
                  <a:schemeClr val="tx1"/>
                </a:solidFill>
                <a:latin typeface="Tahoma" pitchFamily="34" charset="0"/>
              </a:defRPr>
            </a:lvl8pPr>
            <a:lvl9pPr marL="3813528" indent="-224325" defTabSz="914437" eaLnBrk="0" fontAlgn="base" hangingPunct="0">
              <a:spcBef>
                <a:spcPct val="0"/>
              </a:spcBef>
              <a:spcAft>
                <a:spcPct val="0"/>
              </a:spcAft>
              <a:defRPr sz="2400">
                <a:solidFill>
                  <a:schemeClr val="tx1"/>
                </a:solidFill>
                <a:latin typeface="Tahoma" pitchFamily="34" charset="0"/>
              </a:defRPr>
            </a:lvl9pPr>
          </a:lstStyle>
          <a:p>
            <a:pPr eaLnBrk="1" hangingPunct="1"/>
            <a:fld id="{7545C596-0463-47E8-B62C-C2CC380E9152}" type="slidenum">
              <a:rPr lang="en-US" altLang="en-US" sz="1200">
                <a:latin typeface="Times New Roman" pitchFamily="18" charset="0"/>
              </a:rPr>
              <a:pPr eaLnBrk="1" hangingPunct="1"/>
              <a:t>31</a:t>
            </a:fld>
            <a:endParaRPr lang="en-US" altLang="en-US" sz="120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p:spPr>
        <p:txBody>
          <a:bodyPr/>
          <a:lstStyle/>
          <a:p>
            <a:r>
              <a:rPr lang="en-US" altLang="en-US" dirty="0" smtClean="0"/>
              <a:t>pp. 35-37</a:t>
            </a:r>
          </a:p>
          <a:p>
            <a:r>
              <a:rPr lang="en-US" altLang="en-US" smtClean="0"/>
              <a:t>http://www.youtube.com/watch?v=TY_NP528ph4 </a:t>
            </a:r>
          </a:p>
        </p:txBody>
      </p:sp>
      <p:sp>
        <p:nvSpPr>
          <p:cNvPr id="25604" name="Slide Number Placeholder 3"/>
          <p:cNvSpPr>
            <a:spLocks noGrp="1"/>
          </p:cNvSpPr>
          <p:nvPr>
            <p:ph type="sldNum" sz="quarter" idx="5"/>
          </p:nvPr>
        </p:nvSpPr>
        <p:spPr>
          <a:noFill/>
        </p:spPr>
        <p:txBody>
          <a:bodyPr/>
          <a:lstStyle>
            <a:lvl1pPr defTabSz="914437" eaLnBrk="0" hangingPunct="0">
              <a:defRPr sz="2400">
                <a:solidFill>
                  <a:schemeClr val="tx1"/>
                </a:solidFill>
                <a:latin typeface="Tahoma" pitchFamily="34" charset="0"/>
              </a:defRPr>
            </a:lvl1pPr>
            <a:lvl2pPr marL="729057" indent="-280406" defTabSz="914437" eaLnBrk="0" hangingPunct="0">
              <a:defRPr sz="2400">
                <a:solidFill>
                  <a:schemeClr val="tx1"/>
                </a:solidFill>
                <a:latin typeface="Tahoma" pitchFamily="34" charset="0"/>
              </a:defRPr>
            </a:lvl2pPr>
            <a:lvl3pPr marL="1121626" indent="-224325" defTabSz="914437" eaLnBrk="0" hangingPunct="0">
              <a:defRPr sz="2400">
                <a:solidFill>
                  <a:schemeClr val="tx1"/>
                </a:solidFill>
                <a:latin typeface="Tahoma" pitchFamily="34" charset="0"/>
              </a:defRPr>
            </a:lvl3pPr>
            <a:lvl4pPr marL="1570276" indent="-224325" defTabSz="914437" eaLnBrk="0" hangingPunct="0">
              <a:defRPr sz="2400">
                <a:solidFill>
                  <a:schemeClr val="tx1"/>
                </a:solidFill>
                <a:latin typeface="Tahoma" pitchFamily="34" charset="0"/>
              </a:defRPr>
            </a:lvl4pPr>
            <a:lvl5pPr marL="2018927" indent="-224325" defTabSz="914437" eaLnBrk="0" hangingPunct="0">
              <a:defRPr sz="2400">
                <a:solidFill>
                  <a:schemeClr val="tx1"/>
                </a:solidFill>
                <a:latin typeface="Tahoma" pitchFamily="34" charset="0"/>
              </a:defRPr>
            </a:lvl5pPr>
            <a:lvl6pPr marL="2467577" indent="-224325" defTabSz="914437" eaLnBrk="0" fontAlgn="base" hangingPunct="0">
              <a:spcBef>
                <a:spcPct val="0"/>
              </a:spcBef>
              <a:spcAft>
                <a:spcPct val="0"/>
              </a:spcAft>
              <a:defRPr sz="2400">
                <a:solidFill>
                  <a:schemeClr val="tx1"/>
                </a:solidFill>
                <a:latin typeface="Tahoma" pitchFamily="34" charset="0"/>
              </a:defRPr>
            </a:lvl6pPr>
            <a:lvl7pPr marL="2916227" indent="-224325" defTabSz="914437" eaLnBrk="0" fontAlgn="base" hangingPunct="0">
              <a:spcBef>
                <a:spcPct val="0"/>
              </a:spcBef>
              <a:spcAft>
                <a:spcPct val="0"/>
              </a:spcAft>
              <a:defRPr sz="2400">
                <a:solidFill>
                  <a:schemeClr val="tx1"/>
                </a:solidFill>
                <a:latin typeface="Tahoma" pitchFamily="34" charset="0"/>
              </a:defRPr>
            </a:lvl7pPr>
            <a:lvl8pPr marL="3364878" indent="-224325" defTabSz="914437" eaLnBrk="0" fontAlgn="base" hangingPunct="0">
              <a:spcBef>
                <a:spcPct val="0"/>
              </a:spcBef>
              <a:spcAft>
                <a:spcPct val="0"/>
              </a:spcAft>
              <a:defRPr sz="2400">
                <a:solidFill>
                  <a:schemeClr val="tx1"/>
                </a:solidFill>
                <a:latin typeface="Tahoma" pitchFamily="34" charset="0"/>
              </a:defRPr>
            </a:lvl8pPr>
            <a:lvl9pPr marL="3813528" indent="-224325" defTabSz="914437" eaLnBrk="0" fontAlgn="base" hangingPunct="0">
              <a:spcBef>
                <a:spcPct val="0"/>
              </a:spcBef>
              <a:spcAft>
                <a:spcPct val="0"/>
              </a:spcAft>
              <a:defRPr sz="2400">
                <a:solidFill>
                  <a:schemeClr val="tx1"/>
                </a:solidFill>
                <a:latin typeface="Tahoma" pitchFamily="34" charset="0"/>
              </a:defRPr>
            </a:lvl9pPr>
          </a:lstStyle>
          <a:p>
            <a:pPr eaLnBrk="1" hangingPunct="1"/>
            <a:fld id="{4A4D67A0-4668-4297-94E1-5B191EF7A20A}" type="slidenum">
              <a:rPr lang="en-US" altLang="en-US" sz="1200">
                <a:latin typeface="Arial" charset="0"/>
              </a:rPr>
              <a:pPr eaLnBrk="1" hangingPunct="1"/>
              <a:t>32</a:t>
            </a:fld>
            <a:endParaRPr lang="en-US" altLang="en-US" sz="120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p:spPr>
        <p:txBody>
          <a:bodyPr/>
          <a:lstStyle/>
          <a:p>
            <a:endParaRPr lang="en-US" altLang="en-US" smtClean="0"/>
          </a:p>
        </p:txBody>
      </p:sp>
      <p:sp>
        <p:nvSpPr>
          <p:cNvPr id="26628" name="Slide Number Placeholder 3"/>
          <p:cNvSpPr>
            <a:spLocks noGrp="1"/>
          </p:cNvSpPr>
          <p:nvPr>
            <p:ph type="sldNum" sz="quarter" idx="5"/>
          </p:nvPr>
        </p:nvSpPr>
        <p:spPr>
          <a:noFill/>
        </p:spPr>
        <p:txBody>
          <a:bodyPr/>
          <a:lstStyle>
            <a:lvl1pPr defTabSz="914437" eaLnBrk="0" hangingPunct="0">
              <a:defRPr sz="2400">
                <a:solidFill>
                  <a:schemeClr val="tx1"/>
                </a:solidFill>
                <a:latin typeface="Tahoma" pitchFamily="34" charset="0"/>
              </a:defRPr>
            </a:lvl1pPr>
            <a:lvl2pPr marL="729057" indent="-280406" defTabSz="914437" eaLnBrk="0" hangingPunct="0">
              <a:defRPr sz="2400">
                <a:solidFill>
                  <a:schemeClr val="tx1"/>
                </a:solidFill>
                <a:latin typeface="Tahoma" pitchFamily="34" charset="0"/>
              </a:defRPr>
            </a:lvl2pPr>
            <a:lvl3pPr marL="1121626" indent="-224325" defTabSz="914437" eaLnBrk="0" hangingPunct="0">
              <a:defRPr sz="2400">
                <a:solidFill>
                  <a:schemeClr val="tx1"/>
                </a:solidFill>
                <a:latin typeface="Tahoma" pitchFamily="34" charset="0"/>
              </a:defRPr>
            </a:lvl3pPr>
            <a:lvl4pPr marL="1570276" indent="-224325" defTabSz="914437" eaLnBrk="0" hangingPunct="0">
              <a:defRPr sz="2400">
                <a:solidFill>
                  <a:schemeClr val="tx1"/>
                </a:solidFill>
                <a:latin typeface="Tahoma" pitchFamily="34" charset="0"/>
              </a:defRPr>
            </a:lvl4pPr>
            <a:lvl5pPr marL="2018927" indent="-224325" defTabSz="914437" eaLnBrk="0" hangingPunct="0">
              <a:defRPr sz="2400">
                <a:solidFill>
                  <a:schemeClr val="tx1"/>
                </a:solidFill>
                <a:latin typeface="Tahoma" pitchFamily="34" charset="0"/>
              </a:defRPr>
            </a:lvl5pPr>
            <a:lvl6pPr marL="2467577" indent="-224325" defTabSz="914437" eaLnBrk="0" fontAlgn="base" hangingPunct="0">
              <a:spcBef>
                <a:spcPct val="0"/>
              </a:spcBef>
              <a:spcAft>
                <a:spcPct val="0"/>
              </a:spcAft>
              <a:defRPr sz="2400">
                <a:solidFill>
                  <a:schemeClr val="tx1"/>
                </a:solidFill>
                <a:latin typeface="Tahoma" pitchFamily="34" charset="0"/>
              </a:defRPr>
            </a:lvl6pPr>
            <a:lvl7pPr marL="2916227" indent="-224325" defTabSz="914437" eaLnBrk="0" fontAlgn="base" hangingPunct="0">
              <a:spcBef>
                <a:spcPct val="0"/>
              </a:spcBef>
              <a:spcAft>
                <a:spcPct val="0"/>
              </a:spcAft>
              <a:defRPr sz="2400">
                <a:solidFill>
                  <a:schemeClr val="tx1"/>
                </a:solidFill>
                <a:latin typeface="Tahoma" pitchFamily="34" charset="0"/>
              </a:defRPr>
            </a:lvl7pPr>
            <a:lvl8pPr marL="3364878" indent="-224325" defTabSz="914437" eaLnBrk="0" fontAlgn="base" hangingPunct="0">
              <a:spcBef>
                <a:spcPct val="0"/>
              </a:spcBef>
              <a:spcAft>
                <a:spcPct val="0"/>
              </a:spcAft>
              <a:defRPr sz="2400">
                <a:solidFill>
                  <a:schemeClr val="tx1"/>
                </a:solidFill>
                <a:latin typeface="Tahoma" pitchFamily="34" charset="0"/>
              </a:defRPr>
            </a:lvl8pPr>
            <a:lvl9pPr marL="3813528" indent="-224325" defTabSz="914437" eaLnBrk="0" fontAlgn="base" hangingPunct="0">
              <a:spcBef>
                <a:spcPct val="0"/>
              </a:spcBef>
              <a:spcAft>
                <a:spcPct val="0"/>
              </a:spcAft>
              <a:defRPr sz="2400">
                <a:solidFill>
                  <a:schemeClr val="tx1"/>
                </a:solidFill>
                <a:latin typeface="Tahoma" pitchFamily="34" charset="0"/>
              </a:defRPr>
            </a:lvl9pPr>
          </a:lstStyle>
          <a:p>
            <a:pPr eaLnBrk="1" hangingPunct="1"/>
            <a:fld id="{4F905341-310D-448B-BF8F-668A3655FC52}" type="slidenum">
              <a:rPr lang="en-US" altLang="en-US" sz="1200">
                <a:latin typeface="Arial" charset="0"/>
              </a:rPr>
              <a:pPr eaLnBrk="1" hangingPunct="1"/>
              <a:t>36</a:t>
            </a:fld>
            <a:endParaRPr lang="en-US" alt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p:spPr>
        <p:txBody>
          <a:bodyPr/>
          <a:lstStyle/>
          <a:p>
            <a:endParaRPr lang="en-US" altLang="en-US" smtClean="0"/>
          </a:p>
        </p:txBody>
      </p:sp>
      <p:sp>
        <p:nvSpPr>
          <p:cNvPr id="27652" name="Slide Number Placeholder 3"/>
          <p:cNvSpPr>
            <a:spLocks noGrp="1"/>
          </p:cNvSpPr>
          <p:nvPr>
            <p:ph type="sldNum" sz="quarter" idx="5"/>
          </p:nvPr>
        </p:nvSpPr>
        <p:spPr>
          <a:noFill/>
        </p:spPr>
        <p:txBody>
          <a:bodyPr/>
          <a:lstStyle>
            <a:lvl1pPr defTabSz="914437" eaLnBrk="0" hangingPunct="0">
              <a:defRPr sz="2400">
                <a:solidFill>
                  <a:schemeClr val="tx1"/>
                </a:solidFill>
                <a:latin typeface="Tahoma" pitchFamily="34" charset="0"/>
              </a:defRPr>
            </a:lvl1pPr>
            <a:lvl2pPr marL="729057" indent="-280406" defTabSz="914437" eaLnBrk="0" hangingPunct="0">
              <a:defRPr sz="2400">
                <a:solidFill>
                  <a:schemeClr val="tx1"/>
                </a:solidFill>
                <a:latin typeface="Tahoma" pitchFamily="34" charset="0"/>
              </a:defRPr>
            </a:lvl2pPr>
            <a:lvl3pPr marL="1121626" indent="-224325" defTabSz="914437" eaLnBrk="0" hangingPunct="0">
              <a:defRPr sz="2400">
                <a:solidFill>
                  <a:schemeClr val="tx1"/>
                </a:solidFill>
                <a:latin typeface="Tahoma" pitchFamily="34" charset="0"/>
              </a:defRPr>
            </a:lvl3pPr>
            <a:lvl4pPr marL="1570276" indent="-224325" defTabSz="914437" eaLnBrk="0" hangingPunct="0">
              <a:defRPr sz="2400">
                <a:solidFill>
                  <a:schemeClr val="tx1"/>
                </a:solidFill>
                <a:latin typeface="Tahoma" pitchFamily="34" charset="0"/>
              </a:defRPr>
            </a:lvl4pPr>
            <a:lvl5pPr marL="2018927" indent="-224325" defTabSz="914437" eaLnBrk="0" hangingPunct="0">
              <a:defRPr sz="2400">
                <a:solidFill>
                  <a:schemeClr val="tx1"/>
                </a:solidFill>
                <a:latin typeface="Tahoma" pitchFamily="34" charset="0"/>
              </a:defRPr>
            </a:lvl5pPr>
            <a:lvl6pPr marL="2467577" indent="-224325" defTabSz="914437" eaLnBrk="0" fontAlgn="base" hangingPunct="0">
              <a:spcBef>
                <a:spcPct val="0"/>
              </a:spcBef>
              <a:spcAft>
                <a:spcPct val="0"/>
              </a:spcAft>
              <a:defRPr sz="2400">
                <a:solidFill>
                  <a:schemeClr val="tx1"/>
                </a:solidFill>
                <a:latin typeface="Tahoma" pitchFamily="34" charset="0"/>
              </a:defRPr>
            </a:lvl6pPr>
            <a:lvl7pPr marL="2916227" indent="-224325" defTabSz="914437" eaLnBrk="0" fontAlgn="base" hangingPunct="0">
              <a:spcBef>
                <a:spcPct val="0"/>
              </a:spcBef>
              <a:spcAft>
                <a:spcPct val="0"/>
              </a:spcAft>
              <a:defRPr sz="2400">
                <a:solidFill>
                  <a:schemeClr val="tx1"/>
                </a:solidFill>
                <a:latin typeface="Tahoma" pitchFamily="34" charset="0"/>
              </a:defRPr>
            </a:lvl7pPr>
            <a:lvl8pPr marL="3364878" indent="-224325" defTabSz="914437" eaLnBrk="0" fontAlgn="base" hangingPunct="0">
              <a:spcBef>
                <a:spcPct val="0"/>
              </a:spcBef>
              <a:spcAft>
                <a:spcPct val="0"/>
              </a:spcAft>
              <a:defRPr sz="2400">
                <a:solidFill>
                  <a:schemeClr val="tx1"/>
                </a:solidFill>
                <a:latin typeface="Tahoma" pitchFamily="34" charset="0"/>
              </a:defRPr>
            </a:lvl8pPr>
            <a:lvl9pPr marL="3813528" indent="-224325" defTabSz="914437" eaLnBrk="0" fontAlgn="base" hangingPunct="0">
              <a:spcBef>
                <a:spcPct val="0"/>
              </a:spcBef>
              <a:spcAft>
                <a:spcPct val="0"/>
              </a:spcAft>
              <a:defRPr sz="2400">
                <a:solidFill>
                  <a:schemeClr val="tx1"/>
                </a:solidFill>
                <a:latin typeface="Tahoma" pitchFamily="34" charset="0"/>
              </a:defRPr>
            </a:lvl9pPr>
          </a:lstStyle>
          <a:p>
            <a:pPr eaLnBrk="1" hangingPunct="1"/>
            <a:fld id="{9FE2863C-2404-492C-9243-EA80090B7FA6}" type="slidenum">
              <a:rPr lang="en-US" altLang="en-US" sz="1200">
                <a:latin typeface="Times New Roman" pitchFamily="18" charset="0"/>
              </a:rPr>
              <a:pPr eaLnBrk="1" hangingPunct="1"/>
              <a:t>37</a:t>
            </a:fld>
            <a:endParaRPr lang="en-US" altLang="en-US" sz="120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to chart on page 10</a:t>
            </a:r>
            <a:r>
              <a:rPr lang="en-US" baseline="0" dirty="0" smtClean="0"/>
              <a:t> for rationale for this sequence.</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38</a:t>
            </a:fld>
            <a:endParaRPr lang="en-US"/>
          </a:p>
        </p:txBody>
      </p:sp>
    </p:spTree>
    <p:extLst>
      <p:ext uri="{BB962C8B-B14F-4D97-AF65-F5344CB8AC3E}">
        <p14:creationId xmlns:p14="http://schemas.microsoft.com/office/powerpoint/2010/main" val="22336182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ahoma" pitchFamily="34" charset="0"/>
              </a:defRPr>
            </a:lvl1pPr>
            <a:lvl2pPr marL="729057" indent="-280406" defTabSz="914437" eaLnBrk="0" hangingPunct="0">
              <a:defRPr sz="2400">
                <a:solidFill>
                  <a:schemeClr val="tx1"/>
                </a:solidFill>
                <a:latin typeface="Tahoma" pitchFamily="34" charset="0"/>
              </a:defRPr>
            </a:lvl2pPr>
            <a:lvl3pPr marL="1121626" indent="-224325" defTabSz="914437" eaLnBrk="0" hangingPunct="0">
              <a:defRPr sz="2400">
                <a:solidFill>
                  <a:schemeClr val="tx1"/>
                </a:solidFill>
                <a:latin typeface="Tahoma" pitchFamily="34" charset="0"/>
              </a:defRPr>
            </a:lvl3pPr>
            <a:lvl4pPr marL="1570276" indent="-224325" defTabSz="914437" eaLnBrk="0" hangingPunct="0">
              <a:defRPr sz="2400">
                <a:solidFill>
                  <a:schemeClr val="tx1"/>
                </a:solidFill>
                <a:latin typeface="Tahoma" pitchFamily="34" charset="0"/>
              </a:defRPr>
            </a:lvl4pPr>
            <a:lvl5pPr marL="2018927" indent="-224325" defTabSz="914437" eaLnBrk="0" hangingPunct="0">
              <a:defRPr sz="2400">
                <a:solidFill>
                  <a:schemeClr val="tx1"/>
                </a:solidFill>
                <a:latin typeface="Tahoma" pitchFamily="34" charset="0"/>
              </a:defRPr>
            </a:lvl5pPr>
            <a:lvl6pPr marL="2467577" indent="-224325" defTabSz="914437" eaLnBrk="0" fontAlgn="base" hangingPunct="0">
              <a:spcBef>
                <a:spcPct val="0"/>
              </a:spcBef>
              <a:spcAft>
                <a:spcPct val="0"/>
              </a:spcAft>
              <a:defRPr sz="2400">
                <a:solidFill>
                  <a:schemeClr val="tx1"/>
                </a:solidFill>
                <a:latin typeface="Tahoma" pitchFamily="34" charset="0"/>
              </a:defRPr>
            </a:lvl6pPr>
            <a:lvl7pPr marL="2916227" indent="-224325" defTabSz="914437" eaLnBrk="0" fontAlgn="base" hangingPunct="0">
              <a:spcBef>
                <a:spcPct val="0"/>
              </a:spcBef>
              <a:spcAft>
                <a:spcPct val="0"/>
              </a:spcAft>
              <a:defRPr sz="2400">
                <a:solidFill>
                  <a:schemeClr val="tx1"/>
                </a:solidFill>
                <a:latin typeface="Tahoma" pitchFamily="34" charset="0"/>
              </a:defRPr>
            </a:lvl7pPr>
            <a:lvl8pPr marL="3364878" indent="-224325" defTabSz="914437" eaLnBrk="0" fontAlgn="base" hangingPunct="0">
              <a:spcBef>
                <a:spcPct val="0"/>
              </a:spcBef>
              <a:spcAft>
                <a:spcPct val="0"/>
              </a:spcAft>
              <a:defRPr sz="2400">
                <a:solidFill>
                  <a:schemeClr val="tx1"/>
                </a:solidFill>
                <a:latin typeface="Tahoma" pitchFamily="34" charset="0"/>
              </a:defRPr>
            </a:lvl8pPr>
            <a:lvl9pPr marL="3813528" indent="-224325" defTabSz="914437" eaLnBrk="0" fontAlgn="base" hangingPunct="0">
              <a:spcBef>
                <a:spcPct val="0"/>
              </a:spcBef>
              <a:spcAft>
                <a:spcPct val="0"/>
              </a:spcAft>
              <a:defRPr sz="2400">
                <a:solidFill>
                  <a:schemeClr val="tx1"/>
                </a:solidFill>
                <a:latin typeface="Tahoma" pitchFamily="34" charset="0"/>
              </a:defRPr>
            </a:lvl9pPr>
          </a:lstStyle>
          <a:p>
            <a:pPr eaLnBrk="1" hangingPunct="1"/>
            <a:fld id="{1FC3774F-8E19-4AF2-929B-715554FF2DAB}" type="slidenum">
              <a:rPr lang="en-US" altLang="en-US" sz="1200">
                <a:latin typeface="Times New Roman" pitchFamily="18" charset="0"/>
              </a:rPr>
              <a:pPr eaLnBrk="1" hangingPunct="1"/>
              <a:t>39</a:t>
            </a:fld>
            <a:endParaRPr lang="en-US" altLang="en-US" sz="1200">
              <a:latin typeface="Times New Roman" pitchFamily="18" charset="0"/>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latin typeface="Comic Sans MS" pitchFamily="66"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 that it comes out that fluency entails 3 main parts:</a:t>
            </a:r>
          </a:p>
          <a:p>
            <a:pPr marL="228600" indent="-228600">
              <a:buFont typeface="+mj-lt"/>
              <a:buAutoNum type="arabicPeriod"/>
            </a:pPr>
            <a:r>
              <a:rPr lang="en-US" dirty="0" smtClean="0"/>
              <a:t>Efficiency</a:t>
            </a:r>
          </a:p>
          <a:p>
            <a:pPr marL="228600" indent="-228600">
              <a:buFont typeface="+mj-lt"/>
              <a:buAutoNum type="arabicPeriod"/>
            </a:pPr>
            <a:r>
              <a:rPr lang="en-US" dirty="0" smtClean="0"/>
              <a:t>Accuracy</a:t>
            </a:r>
          </a:p>
          <a:p>
            <a:pPr marL="228600" indent="-228600">
              <a:buFont typeface="+mj-lt"/>
              <a:buAutoNum type="arabicPeriod"/>
            </a:pPr>
            <a:r>
              <a:rPr lang="en-US" dirty="0" smtClean="0"/>
              <a:t>Flexibility</a:t>
            </a:r>
          </a:p>
          <a:p>
            <a:pPr marL="0" indent="0">
              <a:buFont typeface="+mj-lt"/>
              <a:buNone/>
            </a:pPr>
            <a:endParaRPr lang="en-US" dirty="0" smtClean="0"/>
          </a:p>
          <a:p>
            <a:pPr marL="0" indent="0">
              <a:buFont typeface="+mj-lt"/>
              <a:buNone/>
            </a:pPr>
            <a:r>
              <a:rPr lang="en-US" dirty="0" smtClean="0"/>
              <a:t>My takeaways (Corinne)</a:t>
            </a:r>
          </a:p>
          <a:p>
            <a:pPr marL="171450" indent="-171450">
              <a:buFont typeface="Arial" pitchFamily="34" charset="0"/>
              <a:buChar char="•"/>
            </a:pPr>
            <a:r>
              <a:rPr lang="en-US" dirty="0" smtClean="0"/>
              <a:t>Entire</a:t>
            </a:r>
            <a:r>
              <a:rPr lang="en-US" baseline="0" dirty="0" smtClean="0"/>
              <a:t> 2</a:t>
            </a:r>
            <a:r>
              <a:rPr lang="en-US" baseline="30000" dirty="0" smtClean="0"/>
              <a:t>nd</a:t>
            </a:r>
            <a:r>
              <a:rPr lang="en-US" baseline="0" dirty="0" smtClean="0"/>
              <a:t> and 3</a:t>
            </a:r>
            <a:r>
              <a:rPr lang="en-US" baseline="30000" dirty="0" smtClean="0"/>
              <a:t>rd</a:t>
            </a:r>
            <a:r>
              <a:rPr lang="en-US" baseline="0" dirty="0" smtClean="0"/>
              <a:t> paragraph really stand out to me</a:t>
            </a:r>
          </a:p>
          <a:p>
            <a:pPr marL="171450" indent="-171450">
              <a:buFont typeface="Arial" pitchFamily="34" charset="0"/>
              <a:buChar char="•"/>
            </a:pPr>
            <a:r>
              <a:rPr lang="en-US" baseline="0" dirty="0" smtClean="0"/>
              <a:t>Memorization is one of the least effective ways to reach fluency (4</a:t>
            </a:r>
            <a:r>
              <a:rPr lang="en-US" baseline="30000" dirty="0" smtClean="0"/>
              <a:t>th</a:t>
            </a:r>
            <a:r>
              <a:rPr lang="en-US" baseline="0" dirty="0" smtClean="0"/>
              <a:t> paragraph)</a:t>
            </a:r>
          </a:p>
          <a:p>
            <a:pPr marL="171450" indent="-171450">
              <a:buFont typeface="Arial" pitchFamily="34" charset="0"/>
              <a:buChar char="•"/>
            </a:pPr>
            <a:r>
              <a:rPr lang="en-US" baseline="0" dirty="0" smtClean="0"/>
              <a:t>Like the questions Linda G poses in the 7</a:t>
            </a:r>
            <a:r>
              <a:rPr lang="en-US" baseline="30000" dirty="0" smtClean="0"/>
              <a:t>th</a:t>
            </a:r>
            <a:r>
              <a:rPr lang="en-US" baseline="0" dirty="0" smtClean="0"/>
              <a:t> paragraph (Do we give students the opportunity to think about what they know and understand and use it in ways that make sense to them?  ….)</a:t>
            </a:r>
          </a:p>
          <a:p>
            <a:pPr marL="171450" indent="-171450">
              <a:buFont typeface="Arial" pitchFamily="34" charset="0"/>
              <a:buChar char="•"/>
            </a:pPr>
            <a:r>
              <a:rPr lang="en-US" baseline="0" dirty="0" smtClean="0"/>
              <a:t>8</a:t>
            </a:r>
            <a:r>
              <a:rPr lang="en-US" baseline="30000" dirty="0" smtClean="0"/>
              <a:t>th</a:t>
            </a:r>
            <a:r>
              <a:rPr lang="en-US" baseline="0" dirty="0" smtClean="0"/>
              <a:t> paragraph mentions “mastery of facts”  I think that as soon as we see the work “master” we assume that means to memorize – WRONG</a:t>
            </a:r>
          </a:p>
          <a:p>
            <a:pPr marL="171450" indent="-171450">
              <a:buFont typeface="Arial" pitchFamily="34" charset="0"/>
              <a:buChar char="•"/>
            </a:pPr>
            <a:r>
              <a:rPr lang="en-US" baseline="0" dirty="0" smtClean="0"/>
              <a:t>“As we think about fluency, we should realize that it is more than procedural.”</a:t>
            </a:r>
          </a:p>
          <a:p>
            <a:pPr marL="171450" indent="-171450">
              <a:buFont typeface="Arial" pitchFamily="34" charset="0"/>
              <a:buChar char="•"/>
            </a:pPr>
            <a:r>
              <a:rPr lang="en-US" baseline="0" dirty="0" smtClean="0"/>
              <a:t>Last paragraph…I am not sure our students actually enter school thinking the goal is to do math fast and get it right.  I agree that we encourage it, sometimes </a:t>
            </a:r>
            <a:r>
              <a:rPr lang="en-US" baseline="0" dirty="0" err="1" smtClean="0"/>
              <a:t>inadvertantly</a:t>
            </a:r>
            <a:r>
              <a:rPr lang="en-US" baseline="0" dirty="0" smtClean="0"/>
              <a:t>, sometimes purposefully.</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40</a:t>
            </a:fld>
            <a:endParaRPr lang="en-US"/>
          </a:p>
        </p:txBody>
      </p:sp>
    </p:spTree>
    <p:extLst>
      <p:ext uri="{BB962C8B-B14F-4D97-AF65-F5344CB8AC3E}">
        <p14:creationId xmlns:p14="http://schemas.microsoft.com/office/powerpoint/2010/main" val="35263923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 up their post-its from day 2.</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41</a:t>
            </a:fld>
            <a:endParaRPr lang="en-US"/>
          </a:p>
        </p:txBody>
      </p:sp>
    </p:spTree>
    <p:extLst>
      <p:ext uri="{BB962C8B-B14F-4D97-AF65-F5344CB8AC3E}">
        <p14:creationId xmlns:p14="http://schemas.microsoft.com/office/powerpoint/2010/main" val="4004430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what John Van de </a:t>
            </a:r>
            <a:r>
              <a:rPr lang="en-US" baseline="0" dirty="0" err="1" smtClean="0"/>
              <a:t>Walle</a:t>
            </a:r>
            <a:r>
              <a:rPr lang="en-US" baseline="0" dirty="0" smtClean="0"/>
              <a:t> has to say about basic fact mastery.</a:t>
            </a:r>
          </a:p>
          <a:p>
            <a:endParaRPr lang="en-US" baseline="0" dirty="0" smtClean="0"/>
          </a:p>
          <a:p>
            <a:r>
              <a:rPr lang="en-US" baseline="0" dirty="0" smtClean="0"/>
              <a:t>Let’s see what the CCSSM have to say about it.</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4</a:t>
            </a:fld>
            <a:endParaRPr lang="en-US"/>
          </a:p>
        </p:txBody>
      </p:sp>
    </p:spTree>
    <p:extLst>
      <p:ext uri="{BB962C8B-B14F-4D97-AF65-F5344CB8AC3E}">
        <p14:creationId xmlns:p14="http://schemas.microsoft.com/office/powerpoint/2010/main" val="732882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B93552-6071-4873-98E3-52E55795194F}" type="slidenum">
              <a:rPr lang="en-US" smtClean="0"/>
              <a:t>6</a:t>
            </a:fld>
            <a:endParaRPr lang="en-US"/>
          </a:p>
        </p:txBody>
      </p:sp>
    </p:spTree>
    <p:extLst>
      <p:ext uri="{BB962C8B-B14F-4D97-AF65-F5344CB8AC3E}">
        <p14:creationId xmlns:p14="http://schemas.microsoft.com/office/powerpoint/2010/main" val="172288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 x 7, 2 x 14</a:t>
            </a:r>
          </a:p>
          <a:p>
            <a:r>
              <a:rPr lang="en-US" dirty="0" smtClean="0"/>
              <a:t>Does this strategy always work?</a:t>
            </a:r>
          </a:p>
          <a:p>
            <a:r>
              <a:rPr lang="en-US" dirty="0" smtClean="0"/>
              <a:t>How might we show one of these strategies with a concrete</a:t>
            </a:r>
            <a:r>
              <a:rPr lang="en-US" baseline="0" dirty="0" smtClean="0"/>
              <a:t> model? </a:t>
            </a:r>
          </a:p>
          <a:p>
            <a:r>
              <a:rPr lang="en-US" baseline="0" dirty="0" smtClean="0"/>
              <a:t>Array. Area model?</a:t>
            </a:r>
          </a:p>
          <a:p>
            <a:r>
              <a:rPr lang="en-US" baseline="0" dirty="0" smtClean="0"/>
              <a:t>Number line? </a:t>
            </a:r>
          </a:p>
          <a:p>
            <a:r>
              <a:rPr lang="en-US" baseline="0" dirty="0" smtClean="0"/>
              <a:t>Story problem?</a:t>
            </a:r>
            <a:endParaRPr lang="en-US" dirty="0" smtClean="0"/>
          </a:p>
          <a:p>
            <a:r>
              <a:rPr lang="en-US" dirty="0" smtClean="0"/>
              <a:t>Writing the problem horizontally</a:t>
            </a:r>
            <a:r>
              <a:rPr lang="en-US" baseline="0" dirty="0" smtClean="0"/>
              <a:t> encourages a student to think about and utilize the value fo the whole number.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Number relationships provide the foundation for strategies that help students remember basic facts. </a:t>
            </a:r>
          </a:p>
          <a:p>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7</a:t>
            </a:fld>
            <a:endParaRPr lang="en-US"/>
          </a:p>
        </p:txBody>
      </p:sp>
    </p:spTree>
    <p:extLst>
      <p:ext uri="{BB962C8B-B14F-4D97-AF65-F5344CB8AC3E}">
        <p14:creationId xmlns:p14="http://schemas.microsoft.com/office/powerpoint/2010/main" val="3004329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8 x 25</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8</a:t>
            </a:fld>
            <a:endParaRPr lang="en-US"/>
          </a:p>
        </p:txBody>
      </p:sp>
    </p:spTree>
    <p:extLst>
      <p:ext uri="{BB962C8B-B14F-4D97-AF65-F5344CB8AC3E}">
        <p14:creationId xmlns:p14="http://schemas.microsoft.com/office/powerpoint/2010/main" val="1833393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32 x 15</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9</a:t>
            </a:fld>
            <a:endParaRPr lang="en-US"/>
          </a:p>
        </p:txBody>
      </p:sp>
    </p:spTree>
    <p:extLst>
      <p:ext uri="{BB962C8B-B14F-4D97-AF65-F5344CB8AC3E}">
        <p14:creationId xmlns:p14="http://schemas.microsoft.com/office/powerpoint/2010/main" val="1434665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496 ÷ 8</a:t>
            </a:r>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10</a:t>
            </a:fld>
            <a:endParaRPr lang="en-US"/>
          </a:p>
        </p:txBody>
      </p:sp>
    </p:spTree>
    <p:extLst>
      <p:ext uri="{BB962C8B-B14F-4D97-AF65-F5344CB8AC3E}">
        <p14:creationId xmlns:p14="http://schemas.microsoft.com/office/powerpoint/2010/main" val="24056252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63262A-0361-4833-9408-E55EEACC0259}" type="slidenum">
              <a:rPr lang="en-US" smtClean="0"/>
              <a:t>11</a:t>
            </a:fld>
            <a:endParaRPr lang="en-US"/>
          </a:p>
        </p:txBody>
      </p:sp>
    </p:spTree>
    <p:extLst>
      <p:ext uri="{BB962C8B-B14F-4D97-AF65-F5344CB8AC3E}">
        <p14:creationId xmlns:p14="http://schemas.microsoft.com/office/powerpoint/2010/main" val="1306817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733F865-11B1-4DEA-97FE-9CEDA9176DD6}" type="datetime1">
              <a:rPr lang="en-US" smtClean="0"/>
              <a:t>3/5/2014</a:t>
            </a:fld>
            <a:endParaRPr lang="en-US"/>
          </a:p>
        </p:txBody>
      </p:sp>
      <p:sp>
        <p:nvSpPr>
          <p:cNvPr id="19" name="Footer Placeholder 18"/>
          <p:cNvSpPr>
            <a:spLocks noGrp="1"/>
          </p:cNvSpPr>
          <p:nvPr>
            <p:ph type="ftr" sz="quarter" idx="11"/>
          </p:nvPr>
        </p:nvSpPr>
        <p:spPr/>
        <p:txBody>
          <a:bodyPr/>
          <a:lstStyle/>
          <a:p>
            <a:r>
              <a:rPr lang="en-US" smtClean="0"/>
              <a:t>Math &amp; Science Collaborative at the Allegheny Intermediate Unit</a:t>
            </a:r>
            <a:endParaRPr lang="en-US" dirty="0"/>
          </a:p>
        </p:txBody>
      </p:sp>
      <p:sp>
        <p:nvSpPr>
          <p:cNvPr id="27" name="Slide Number Placeholder 26"/>
          <p:cNvSpPr>
            <a:spLocks noGrp="1"/>
          </p:cNvSpPr>
          <p:nvPr>
            <p:ph type="sldNum" sz="quarter" idx="12"/>
          </p:nvPr>
        </p:nvSpPr>
        <p:spPr/>
        <p:txBody>
          <a:bodyPr/>
          <a:lstStyle/>
          <a:p>
            <a:fld id="{4F5C4473-CC75-485B-B732-AE8FC7E8C28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C31851-851D-4059-BF14-528B18A14CA6}" type="datetime1">
              <a:rPr lang="en-US" smtClean="0"/>
              <a:t>3/5/2014</a:t>
            </a:fld>
            <a:endParaRPr lang="en-US"/>
          </a:p>
        </p:txBody>
      </p:sp>
      <p:sp>
        <p:nvSpPr>
          <p:cNvPr id="5" name="Footer Placeholder 4"/>
          <p:cNvSpPr>
            <a:spLocks noGrp="1"/>
          </p:cNvSpPr>
          <p:nvPr>
            <p:ph type="ftr" sz="quarter" idx="11"/>
          </p:nvPr>
        </p:nvSpPr>
        <p:spPr/>
        <p:txBody>
          <a:bodyPr/>
          <a:lstStyle/>
          <a:p>
            <a:r>
              <a:rPr lang="en-US" smtClean="0"/>
              <a:t>Math &amp; Science Collaborative at the Allegheny Intermediate Unit</a:t>
            </a:r>
            <a:endParaRPr lang="en-US"/>
          </a:p>
        </p:txBody>
      </p:sp>
      <p:sp>
        <p:nvSpPr>
          <p:cNvPr id="6" name="Slide Number Placeholder 5"/>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AA9163-ECC6-45B4-97E8-997F0EC08952}" type="datetime1">
              <a:rPr lang="en-US" smtClean="0"/>
              <a:t>3/5/2014</a:t>
            </a:fld>
            <a:endParaRPr lang="en-US"/>
          </a:p>
        </p:txBody>
      </p:sp>
      <p:sp>
        <p:nvSpPr>
          <p:cNvPr id="5" name="Footer Placeholder 4"/>
          <p:cNvSpPr>
            <a:spLocks noGrp="1"/>
          </p:cNvSpPr>
          <p:nvPr>
            <p:ph type="ftr" sz="quarter" idx="11"/>
          </p:nvPr>
        </p:nvSpPr>
        <p:spPr/>
        <p:txBody>
          <a:bodyPr/>
          <a:lstStyle/>
          <a:p>
            <a:r>
              <a:rPr lang="en-US" smtClean="0"/>
              <a:t>Math &amp; Science Collaborative at the Allegheny Intermediate Unit</a:t>
            </a:r>
            <a:endParaRPr lang="en-US"/>
          </a:p>
        </p:txBody>
      </p:sp>
      <p:sp>
        <p:nvSpPr>
          <p:cNvPr id="6" name="Slide Number Placeholder 5"/>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7AC016-24B7-4D55-BA0B-8C8F324CE718}" type="datetime1">
              <a:rPr lang="en-US" smtClean="0"/>
              <a:t>3/5/2014</a:t>
            </a:fld>
            <a:endParaRPr lang="en-US"/>
          </a:p>
        </p:txBody>
      </p:sp>
      <p:sp>
        <p:nvSpPr>
          <p:cNvPr id="5" name="Footer Placeholder 4"/>
          <p:cNvSpPr>
            <a:spLocks noGrp="1"/>
          </p:cNvSpPr>
          <p:nvPr>
            <p:ph type="ftr" sz="quarter" idx="11"/>
          </p:nvPr>
        </p:nvSpPr>
        <p:spPr/>
        <p:txBody>
          <a:bodyPr/>
          <a:lstStyle/>
          <a:p>
            <a:r>
              <a:rPr lang="en-US" smtClean="0"/>
              <a:t>Math &amp; Science Collaborative at the Allegheny Intermediate Unit</a:t>
            </a:r>
            <a:endParaRPr lang="en-US"/>
          </a:p>
        </p:txBody>
      </p:sp>
      <p:sp>
        <p:nvSpPr>
          <p:cNvPr id="6" name="Slide Number Placeholder 5"/>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B42E689-6FF3-451F-AC75-A5C44E98A4F7}" type="datetime1">
              <a:rPr lang="en-US" smtClean="0"/>
              <a:t>3/5/2014</a:t>
            </a:fld>
            <a:endParaRPr lang="en-US"/>
          </a:p>
        </p:txBody>
      </p:sp>
      <p:sp>
        <p:nvSpPr>
          <p:cNvPr id="5" name="Footer Placeholder 4"/>
          <p:cNvSpPr>
            <a:spLocks noGrp="1"/>
          </p:cNvSpPr>
          <p:nvPr>
            <p:ph type="ftr" sz="quarter" idx="11"/>
          </p:nvPr>
        </p:nvSpPr>
        <p:spPr/>
        <p:txBody>
          <a:bodyPr/>
          <a:lstStyle/>
          <a:p>
            <a:r>
              <a:rPr lang="en-US" smtClean="0"/>
              <a:t>Math &amp; Science Collaborative at the Allegheny Intermediate Unit</a:t>
            </a:r>
            <a:endParaRPr lang="en-US"/>
          </a:p>
        </p:txBody>
      </p:sp>
      <p:sp>
        <p:nvSpPr>
          <p:cNvPr id="6" name="Slide Number Placeholder 5"/>
          <p:cNvSpPr>
            <a:spLocks noGrp="1"/>
          </p:cNvSpPr>
          <p:nvPr>
            <p:ph type="sldNum" sz="quarter" idx="12"/>
          </p:nvPr>
        </p:nvSpPr>
        <p:spPr/>
        <p:txBody>
          <a:bodyPr/>
          <a:lstStyle/>
          <a:p>
            <a:fld id="{4F5C4473-CC75-485B-B732-AE8FC7E8C28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89025B1-F257-4E60-B154-34678BA57BDF}" type="datetime1">
              <a:rPr lang="en-US" smtClean="0"/>
              <a:t>3/5/2014</a:t>
            </a:fld>
            <a:endParaRPr lang="en-US"/>
          </a:p>
        </p:txBody>
      </p:sp>
      <p:sp>
        <p:nvSpPr>
          <p:cNvPr id="6" name="Footer Placeholder 5"/>
          <p:cNvSpPr>
            <a:spLocks noGrp="1"/>
          </p:cNvSpPr>
          <p:nvPr>
            <p:ph type="ftr" sz="quarter" idx="11"/>
          </p:nvPr>
        </p:nvSpPr>
        <p:spPr/>
        <p:txBody>
          <a:bodyPr/>
          <a:lstStyle/>
          <a:p>
            <a:r>
              <a:rPr lang="en-US" smtClean="0"/>
              <a:t>Math &amp; Science Collaborative at the Allegheny Intermediate Unit</a:t>
            </a:r>
            <a:endParaRPr lang="en-US"/>
          </a:p>
        </p:txBody>
      </p:sp>
      <p:sp>
        <p:nvSpPr>
          <p:cNvPr id="7" name="Slide Number Placeholder 6"/>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0192086-266C-4E45-80A1-A938848616CC}" type="datetime1">
              <a:rPr lang="en-US" smtClean="0"/>
              <a:t>3/5/2014</a:t>
            </a:fld>
            <a:endParaRPr lang="en-US"/>
          </a:p>
        </p:txBody>
      </p:sp>
      <p:sp>
        <p:nvSpPr>
          <p:cNvPr id="8" name="Footer Placeholder 7"/>
          <p:cNvSpPr>
            <a:spLocks noGrp="1"/>
          </p:cNvSpPr>
          <p:nvPr>
            <p:ph type="ftr" sz="quarter" idx="11"/>
          </p:nvPr>
        </p:nvSpPr>
        <p:spPr/>
        <p:txBody>
          <a:bodyPr/>
          <a:lstStyle/>
          <a:p>
            <a:r>
              <a:rPr lang="en-US" smtClean="0"/>
              <a:t>Math &amp; Science Collaborative at the Allegheny Intermediate Unit</a:t>
            </a:r>
            <a:endParaRPr lang="en-US"/>
          </a:p>
        </p:txBody>
      </p:sp>
      <p:sp>
        <p:nvSpPr>
          <p:cNvPr id="9" name="Slide Number Placeholder 8"/>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00D40DC-56F7-4E8C-8098-BAB27070793C}" type="datetime1">
              <a:rPr lang="en-US" smtClean="0"/>
              <a:t>3/5/2014</a:t>
            </a:fld>
            <a:endParaRPr lang="en-US"/>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
        <p:nvSpPr>
          <p:cNvPr id="5" name="Slide Number Placeholder 4"/>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368EBF-7D85-4A0A-A422-FAB88989B6DB}" type="datetime1">
              <a:rPr lang="en-US" smtClean="0"/>
              <a:t>3/5/2014</a:t>
            </a:fld>
            <a:endParaRPr lang="en-US"/>
          </a:p>
        </p:txBody>
      </p:sp>
      <p:sp>
        <p:nvSpPr>
          <p:cNvPr id="3" name="Footer Placeholder 2"/>
          <p:cNvSpPr>
            <a:spLocks noGrp="1"/>
          </p:cNvSpPr>
          <p:nvPr>
            <p:ph type="ftr" sz="quarter" idx="11"/>
          </p:nvPr>
        </p:nvSpPr>
        <p:spPr/>
        <p:txBody>
          <a:bodyPr/>
          <a:lstStyle/>
          <a:p>
            <a:r>
              <a:rPr lang="en-US" smtClean="0"/>
              <a:t>Math &amp; Science Collaborative at the Allegheny Intermediate Unit</a:t>
            </a:r>
            <a:endParaRPr lang="en-US"/>
          </a:p>
        </p:txBody>
      </p:sp>
      <p:sp>
        <p:nvSpPr>
          <p:cNvPr id="4" name="Slide Number Placeholder 3"/>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4DDB9D-B867-4041-8D3A-8B63DB3371C3}" type="datetime1">
              <a:rPr lang="en-US" smtClean="0"/>
              <a:t>3/5/2014</a:t>
            </a:fld>
            <a:endParaRPr lang="en-US"/>
          </a:p>
        </p:txBody>
      </p:sp>
      <p:sp>
        <p:nvSpPr>
          <p:cNvPr id="6" name="Footer Placeholder 5"/>
          <p:cNvSpPr>
            <a:spLocks noGrp="1"/>
          </p:cNvSpPr>
          <p:nvPr>
            <p:ph type="ftr" sz="quarter" idx="11"/>
          </p:nvPr>
        </p:nvSpPr>
        <p:spPr/>
        <p:txBody>
          <a:bodyPr/>
          <a:lstStyle/>
          <a:p>
            <a:r>
              <a:rPr lang="en-US" smtClean="0"/>
              <a:t>Math &amp; Science Collaborative at the Allegheny Intermediate Unit</a:t>
            </a:r>
            <a:endParaRPr lang="en-US"/>
          </a:p>
        </p:txBody>
      </p:sp>
      <p:sp>
        <p:nvSpPr>
          <p:cNvPr id="7" name="Slide Number Placeholder 6"/>
          <p:cNvSpPr>
            <a:spLocks noGrp="1"/>
          </p:cNvSpPr>
          <p:nvPr>
            <p:ph type="sldNum" sz="quarter" idx="12"/>
          </p:nvPr>
        </p:nvSpPr>
        <p:spPr/>
        <p:txBody>
          <a:bodyPr/>
          <a:lstStyle/>
          <a:p>
            <a:fld id="{4F5C4473-CC75-485B-B732-AE8FC7E8C28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688BAF-59EE-49A8-AA5B-A5CA75A69B89}" type="datetime1">
              <a:rPr lang="en-US" smtClean="0"/>
              <a:t>3/5/2014</a:t>
            </a:fld>
            <a:endParaRPr lang="en-US"/>
          </a:p>
        </p:txBody>
      </p:sp>
      <p:sp>
        <p:nvSpPr>
          <p:cNvPr id="6" name="Footer Placeholder 5"/>
          <p:cNvSpPr>
            <a:spLocks noGrp="1"/>
          </p:cNvSpPr>
          <p:nvPr>
            <p:ph type="ftr" sz="quarter" idx="11"/>
          </p:nvPr>
        </p:nvSpPr>
        <p:spPr/>
        <p:txBody>
          <a:bodyPr/>
          <a:lstStyle/>
          <a:p>
            <a:r>
              <a:rPr lang="en-US" smtClean="0"/>
              <a:t>Math &amp; Science Collaborative at the Allegheny Intermediate Unit</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F5C4473-CC75-485B-B732-AE8FC7E8C285}"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737E247-1426-40CC-BA2E-2A9B95382ADE}" type="datetime1">
              <a:rPr lang="en-US" smtClean="0"/>
              <a:t>3/5/2014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Math &amp; Science Collaborative at the Allegheny Intermediate Unit</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F5C4473-CC75-485B-B732-AE8FC7E8C285}"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Number Sense</a:t>
            </a:r>
            <a:br>
              <a:rPr lang="en-US" dirty="0" smtClean="0"/>
            </a:br>
            <a:r>
              <a:rPr lang="en-US" dirty="0" smtClean="0"/>
              <a:t>Grades 3-5</a:t>
            </a:r>
            <a:endParaRPr lang="en-US" dirty="0"/>
          </a:p>
        </p:txBody>
      </p:sp>
      <p:sp>
        <p:nvSpPr>
          <p:cNvPr id="4" name="Footer Placeholder 3"/>
          <p:cNvSpPr>
            <a:spLocks noGrp="1"/>
          </p:cNvSpPr>
          <p:nvPr>
            <p:ph type="ftr" sz="quarter" idx="11"/>
          </p:nvPr>
        </p:nvSpPr>
        <p:spPr>
          <a:xfrm>
            <a:off x="2667000" y="6248400"/>
            <a:ext cx="5486400" cy="473075"/>
          </a:xfrm>
        </p:spPr>
        <p:txBody>
          <a:bodyPr/>
          <a:lstStyle/>
          <a:p>
            <a:r>
              <a:rPr lang="en-US" dirty="0" smtClean="0"/>
              <a:t>Math &amp; Science Collaborative at the Allegheny Intermediate Unit</a:t>
            </a:r>
            <a:endParaRPr lang="en-US" dirty="0"/>
          </a:p>
        </p:txBody>
      </p:sp>
      <p:sp>
        <p:nvSpPr>
          <p:cNvPr id="5" name="Subtitle 4"/>
          <p:cNvSpPr>
            <a:spLocks noGrp="1"/>
          </p:cNvSpPr>
          <p:nvPr>
            <p:ph type="subTitle" idx="1"/>
          </p:nvPr>
        </p:nvSpPr>
        <p:spPr/>
        <p:txBody>
          <a:bodyPr>
            <a:normAutofit/>
          </a:bodyPr>
          <a:lstStyle/>
          <a:p>
            <a:r>
              <a:rPr lang="en-US" sz="6600" dirty="0" smtClean="0"/>
              <a:t>Day 3</a:t>
            </a:r>
            <a:endParaRPr lang="en-US" sz="6600" dirty="0"/>
          </a:p>
        </p:txBody>
      </p:sp>
    </p:spTree>
    <p:extLst>
      <p:ext uri="{BB962C8B-B14F-4D97-AF65-F5344CB8AC3E}">
        <p14:creationId xmlns:p14="http://schemas.microsoft.com/office/powerpoint/2010/main" val="22995025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8229600" cy="1143000"/>
          </a:xfrm>
        </p:spPr>
        <p:txBody>
          <a:bodyPr/>
          <a:lstStyle/>
          <a:p>
            <a:r>
              <a:rPr lang="en-US" dirty="0" smtClean="0"/>
              <a:t>32  X 15</a:t>
            </a:r>
            <a:endParaRPr lang="en-US" dirty="0"/>
          </a:p>
        </p:txBody>
      </p:sp>
      <p:sp>
        <p:nvSpPr>
          <p:cNvPr id="3" name="Content Placeholder 2"/>
          <p:cNvSpPr>
            <a:spLocks noGrp="1"/>
          </p:cNvSpPr>
          <p:nvPr>
            <p:ph idx="1"/>
          </p:nvPr>
        </p:nvSpPr>
        <p:spPr>
          <a:xfrm>
            <a:off x="457200" y="1371600"/>
            <a:ext cx="8229600" cy="4953000"/>
          </a:xfrm>
        </p:spPr>
        <p:txBody>
          <a:bodyPr>
            <a:normAutofit lnSpcReduction="10000"/>
          </a:bodyPr>
          <a:lstStyle/>
          <a:p>
            <a:r>
              <a:rPr lang="en-US" dirty="0" smtClean="0"/>
              <a:t>What examples support the strong learning community that exists in the classroom?</a:t>
            </a:r>
          </a:p>
          <a:p>
            <a:r>
              <a:rPr lang="en-US" dirty="0" smtClean="0"/>
              <a:t>What strategy closely resembles the standard algorithm? How are they similar? Different?</a:t>
            </a:r>
          </a:p>
          <a:p>
            <a:r>
              <a:rPr lang="en-US" dirty="0" smtClean="0"/>
              <a:t>The distributive property is interwoven in most of the students’ strategies. What examples do you notice of this property being used?</a:t>
            </a:r>
          </a:p>
          <a:p>
            <a:r>
              <a:rPr lang="en-US" dirty="0" smtClean="0"/>
              <a:t>The topic of  efficiency surfaces in this discussion. Which strategies would you deem </a:t>
            </a:r>
            <a:r>
              <a:rPr lang="en-US" dirty="0" err="1" smtClean="0"/>
              <a:t>ot</a:t>
            </a:r>
            <a:r>
              <a:rPr lang="en-US" dirty="0" smtClean="0"/>
              <a:t> be most efficient and why?</a:t>
            </a:r>
          </a:p>
          <a:p>
            <a:r>
              <a:rPr lang="en-US" dirty="0" smtClean="0"/>
              <a:t>Choose one of the strategies to model with an open array.</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20331339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62000"/>
            <a:ext cx="8229600" cy="457200"/>
          </a:xfrm>
        </p:spPr>
        <p:txBody>
          <a:bodyPr>
            <a:normAutofit fontScale="90000"/>
          </a:bodyPr>
          <a:lstStyle/>
          <a:p>
            <a:r>
              <a:rPr lang="en-US" dirty="0"/>
              <a:t/>
            </a:r>
            <a:br>
              <a:rPr lang="en-US" dirty="0"/>
            </a:br>
            <a:r>
              <a:rPr lang="en-US" dirty="0"/>
              <a:t>496 ÷ 8</a:t>
            </a:r>
          </a:p>
        </p:txBody>
      </p:sp>
      <p:sp>
        <p:nvSpPr>
          <p:cNvPr id="3" name="Content Placeholder 2"/>
          <p:cNvSpPr>
            <a:spLocks noGrp="1"/>
          </p:cNvSpPr>
          <p:nvPr>
            <p:ph idx="1"/>
          </p:nvPr>
        </p:nvSpPr>
        <p:spPr>
          <a:xfrm>
            <a:off x="381000" y="1371600"/>
            <a:ext cx="8305800" cy="4953000"/>
          </a:xfrm>
        </p:spPr>
        <p:txBody>
          <a:bodyPr>
            <a:normAutofit fontScale="85000" lnSpcReduction="10000"/>
          </a:bodyPr>
          <a:lstStyle/>
          <a:p>
            <a:r>
              <a:rPr lang="en-US" dirty="0" smtClean="0"/>
              <a:t>How does the succession of problems provide a scaffold for students to solve </a:t>
            </a:r>
            <a:r>
              <a:rPr lang="en-US" dirty="0"/>
              <a:t>496 ÷ </a:t>
            </a:r>
            <a:r>
              <a:rPr lang="en-US" dirty="0" smtClean="0"/>
              <a:t>8?</a:t>
            </a:r>
          </a:p>
          <a:p>
            <a:r>
              <a:rPr lang="en-US" dirty="0" smtClean="0"/>
              <a:t>How does the scaffold provide multiple ways for students to access the problem,?</a:t>
            </a:r>
          </a:p>
          <a:p>
            <a:r>
              <a:rPr lang="en-US" dirty="0" smtClean="0"/>
              <a:t>In what other ways could </a:t>
            </a:r>
            <a:r>
              <a:rPr lang="en-US" dirty="0"/>
              <a:t>496 ÷ </a:t>
            </a:r>
            <a:r>
              <a:rPr lang="en-US" dirty="0" smtClean="0"/>
              <a:t>8 be solved using the prior problems?</a:t>
            </a:r>
          </a:p>
          <a:p>
            <a:r>
              <a:rPr lang="en-US" dirty="0" smtClean="0"/>
              <a:t>Jillian had a lovely strategy for solving this problem; however, she struggled to state what her answer was. Where is Jillian's answer in the recording on the board? What mathematical concepts are embraced in her strategy?</a:t>
            </a:r>
          </a:p>
          <a:p>
            <a:r>
              <a:rPr lang="en-US" dirty="0"/>
              <a:t>Students struggle to follow Jackson’s </a:t>
            </a:r>
            <a:r>
              <a:rPr lang="en-US" dirty="0" smtClean="0"/>
              <a:t>strategy.  What components of division and multiplication does Jackson understand? </a:t>
            </a:r>
            <a:endParaRPr lang="en-US" dirty="0"/>
          </a:p>
          <a:p>
            <a:r>
              <a:rPr lang="en-US" dirty="0" smtClean="0"/>
              <a:t>The teacher repeatedly asks students to explain where their answer is in their strategy. Why is that an important focal point throughout the discussion?</a:t>
            </a:r>
          </a:p>
          <a:p>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13369964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 Value Standards</a:t>
            </a:r>
            <a:endParaRPr lang="en-US" dirty="0"/>
          </a:p>
        </p:txBody>
      </p:sp>
      <p:sp>
        <p:nvSpPr>
          <p:cNvPr id="3" name="Content Placeholder 2"/>
          <p:cNvSpPr>
            <a:spLocks noGrp="1"/>
          </p:cNvSpPr>
          <p:nvPr>
            <p:ph idx="1"/>
          </p:nvPr>
        </p:nvSpPr>
        <p:spPr/>
        <p:txBody>
          <a:bodyPr/>
          <a:lstStyle/>
          <a:p>
            <a:r>
              <a:rPr lang="en-US" dirty="0" smtClean="0"/>
              <a:t>PA Core Standards talk about “strategies based on place-value, properties of operations, and/or relationships between operations.”</a:t>
            </a:r>
          </a:p>
          <a:p>
            <a:pPr lvl="1"/>
            <a:r>
              <a:rPr lang="en-US" dirty="0" smtClean="0"/>
              <a:t>Look at the standards. What strategies are they focusing on? What are </a:t>
            </a:r>
            <a:r>
              <a:rPr lang="en-US" dirty="0"/>
              <a:t>“strategies based on place-value, properties of operations, and/or relationships between operations</a:t>
            </a:r>
            <a:r>
              <a:rPr lang="en-US" dirty="0" smtClean="0"/>
              <a:t>.?</a:t>
            </a:r>
            <a:endParaRPr lang="en-US" dirty="0"/>
          </a:p>
          <a:p>
            <a:pPr marL="393192" lvl="1" indent="0">
              <a:buNone/>
            </a:pP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25084509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609600"/>
          </a:xfrm>
        </p:spPr>
        <p:txBody>
          <a:bodyPr>
            <a:normAutofit fontScale="90000"/>
          </a:bodyPr>
          <a:lstStyle/>
          <a:p>
            <a:r>
              <a:rPr lang="en-US" dirty="0" smtClean="0"/>
              <a:t>PA Core</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4600" y="981773"/>
            <a:ext cx="3491725" cy="5342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5939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2.OA.2</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1752600"/>
            <a:ext cx="7010400" cy="204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25" y="4324350"/>
            <a:ext cx="8905875"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568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1.OA.6</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2590800"/>
            <a:ext cx="7793528"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57865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990600"/>
          </a:xfrm>
        </p:spPr>
        <p:txBody>
          <a:bodyPr/>
          <a:lstStyle/>
          <a:p>
            <a:r>
              <a:rPr lang="en-US" dirty="0" smtClean="0"/>
              <a:t>Precursors to Fluency</a:t>
            </a:r>
            <a:endParaRPr lang="en-US" dirty="0"/>
          </a:p>
        </p:txBody>
      </p:sp>
      <p:sp>
        <p:nvSpPr>
          <p:cNvPr id="3" name="Content Placeholder 2"/>
          <p:cNvSpPr>
            <a:spLocks noGrp="1"/>
          </p:cNvSpPr>
          <p:nvPr>
            <p:ph idx="1"/>
          </p:nvPr>
        </p:nvSpPr>
        <p:spPr>
          <a:xfrm>
            <a:off x="457200" y="1219200"/>
            <a:ext cx="8305800" cy="5638800"/>
          </a:xfrm>
        </p:spPr>
        <p:txBody>
          <a:bodyPr>
            <a:normAutofit lnSpcReduction="10000"/>
          </a:bodyPr>
          <a:lstStyle/>
          <a:p>
            <a:pPr marL="365760" indent="-256032">
              <a:buFont typeface="Wingdings 3"/>
              <a:buChar char=""/>
              <a:defRPr/>
            </a:pPr>
            <a:r>
              <a:rPr lang="en-US" sz="2400" b="1" dirty="0"/>
              <a:t>The sequence of number names, both starting at 1 and not starting at 1</a:t>
            </a:r>
          </a:p>
          <a:p>
            <a:pPr marL="365760" indent="-256032">
              <a:buFont typeface="Wingdings 3"/>
              <a:buChar char=""/>
              <a:defRPr/>
            </a:pPr>
            <a:r>
              <a:rPr lang="en-US" sz="2400" b="1" dirty="0"/>
              <a:t>How to count a set, keeping track of the items they counted </a:t>
            </a:r>
            <a:endParaRPr lang="en-US" sz="2400" b="1" dirty="0" smtClean="0"/>
          </a:p>
          <a:p>
            <a:pPr marL="365760" indent="-256032">
              <a:buFont typeface="Wingdings 3"/>
              <a:buChar char=""/>
              <a:defRPr/>
            </a:pPr>
            <a:r>
              <a:rPr lang="en-US" sz="2400" b="1" dirty="0" smtClean="0"/>
              <a:t>Understanding relationships of more,  less , and same</a:t>
            </a:r>
            <a:endParaRPr lang="en-US" sz="2400" b="1" dirty="0"/>
          </a:p>
          <a:p>
            <a:pPr marL="365760" indent="-256032">
              <a:buFont typeface="Wingdings 3"/>
              <a:buChar char=""/>
              <a:defRPr/>
            </a:pPr>
            <a:r>
              <a:rPr lang="en-US" sz="2400" b="1" dirty="0"/>
              <a:t>Skip </a:t>
            </a:r>
            <a:r>
              <a:rPr lang="en-US" sz="2400" b="1" dirty="0" smtClean="0"/>
              <a:t>counting starting </a:t>
            </a:r>
            <a:r>
              <a:rPr lang="en-US" sz="2400" b="1" dirty="0"/>
              <a:t>from 1 and from other </a:t>
            </a:r>
            <a:r>
              <a:rPr lang="en-US" sz="2400" b="1" dirty="0" smtClean="0"/>
              <a:t>numbers</a:t>
            </a:r>
          </a:p>
          <a:p>
            <a:pPr marL="365760" indent="-256032">
              <a:buFont typeface="Wingdings 3"/>
              <a:buChar char=""/>
              <a:defRPr/>
            </a:pPr>
            <a:r>
              <a:rPr lang="en-US" sz="2400" b="1" dirty="0" smtClean="0"/>
              <a:t> Cardinality</a:t>
            </a:r>
            <a:endParaRPr lang="en-US" sz="2400" b="1" dirty="0"/>
          </a:p>
          <a:p>
            <a:pPr marL="365760" indent="-256032">
              <a:buFont typeface="Wingdings 3"/>
              <a:buChar char=""/>
              <a:defRPr/>
            </a:pPr>
            <a:r>
              <a:rPr lang="en-US" sz="2400" b="1" dirty="0"/>
              <a:t>Conservation </a:t>
            </a:r>
          </a:p>
          <a:p>
            <a:pPr marL="365760" indent="-256032">
              <a:buFont typeface="Wingdings 3"/>
              <a:buChar char=""/>
              <a:defRPr/>
            </a:pPr>
            <a:r>
              <a:rPr lang="en-US" sz="2400" b="1" dirty="0" smtClean="0"/>
              <a:t>1-to-1 </a:t>
            </a:r>
            <a:r>
              <a:rPr lang="en-US" sz="2400" b="1" dirty="0"/>
              <a:t>correspondence </a:t>
            </a:r>
          </a:p>
          <a:p>
            <a:pPr marL="365760" indent="-256032">
              <a:buFont typeface="Wingdings 3"/>
              <a:buChar char=""/>
              <a:defRPr/>
            </a:pPr>
            <a:r>
              <a:rPr lang="en-US" sz="2400" b="1" dirty="0">
                <a:solidFill>
                  <a:srgbClr val="FF0000"/>
                </a:solidFill>
              </a:rPr>
              <a:t>Making tens – </a:t>
            </a:r>
            <a:r>
              <a:rPr lang="en-US" sz="2000" b="1" dirty="0">
                <a:solidFill>
                  <a:srgbClr val="FF0000"/>
                </a:solidFill>
              </a:rPr>
              <a:t>link to understanding place value</a:t>
            </a:r>
          </a:p>
          <a:p>
            <a:pPr marL="365760" indent="-256032">
              <a:buFont typeface="Wingdings 3"/>
              <a:buChar char=""/>
              <a:defRPr/>
            </a:pPr>
            <a:r>
              <a:rPr lang="en-US" sz="2400" b="1" dirty="0">
                <a:solidFill>
                  <a:srgbClr val="FF0000"/>
                </a:solidFill>
              </a:rPr>
              <a:t>Subitizing </a:t>
            </a:r>
            <a:endParaRPr lang="en-US" sz="2400" b="1" dirty="0" smtClean="0">
              <a:solidFill>
                <a:srgbClr val="FF0000"/>
              </a:solidFill>
            </a:endParaRPr>
          </a:p>
          <a:p>
            <a:pPr marL="365760" indent="-256032">
              <a:buFont typeface="Wingdings 3"/>
              <a:buChar char=""/>
              <a:defRPr/>
            </a:pPr>
            <a:r>
              <a:rPr lang="en-US" sz="2400" b="1" dirty="0" smtClean="0">
                <a:solidFill>
                  <a:srgbClr val="FF0000"/>
                </a:solidFill>
              </a:rPr>
              <a:t>Decomposing and composing numbers </a:t>
            </a:r>
          </a:p>
          <a:p>
            <a:pPr marL="365760" indent="-256032">
              <a:buFont typeface="Wingdings 3"/>
              <a:buChar char=""/>
              <a:defRPr/>
            </a:pPr>
            <a:r>
              <a:rPr lang="en-US" sz="2400" b="1" dirty="0" smtClean="0">
                <a:solidFill>
                  <a:srgbClr val="FF0000"/>
                </a:solidFill>
              </a:rPr>
              <a:t>Understanding part-part-whole</a:t>
            </a:r>
          </a:p>
          <a:p>
            <a:pPr marL="365760" indent="-256032">
              <a:buFont typeface="Wingdings 3"/>
              <a:buChar char=""/>
              <a:defRPr/>
            </a:pPr>
            <a:r>
              <a:rPr lang="en-US" sz="2400" b="1" dirty="0" smtClean="0">
                <a:solidFill>
                  <a:srgbClr val="FF0000"/>
                </a:solidFill>
              </a:rPr>
              <a:t>Number sense</a:t>
            </a:r>
            <a:endParaRPr lang="en-US" sz="2400" b="1" dirty="0">
              <a:solidFill>
                <a:srgbClr val="FF0000"/>
              </a:solidFill>
            </a:endParaRPr>
          </a:p>
          <a:p>
            <a:endParaRPr lang="en-US"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60782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Fluency demands…</a:t>
            </a:r>
            <a:endParaRPr lang="en-US" dirty="0"/>
          </a:p>
        </p:txBody>
      </p:sp>
      <p:sp>
        <p:nvSpPr>
          <p:cNvPr id="3" name="Content Placeholder 2"/>
          <p:cNvSpPr>
            <a:spLocks noGrp="1"/>
          </p:cNvSpPr>
          <p:nvPr>
            <p:ph idx="1"/>
          </p:nvPr>
        </p:nvSpPr>
        <p:spPr/>
        <p:txBody>
          <a:bodyPr>
            <a:normAutofit/>
          </a:bodyPr>
          <a:lstStyle/>
          <a:p>
            <a:r>
              <a:rPr lang="en-US" sz="3600" dirty="0" smtClean="0"/>
              <a:t>An understanding of the meaning of operations and their relationship to each other.</a:t>
            </a:r>
          </a:p>
          <a:p>
            <a:r>
              <a:rPr lang="en-US" sz="3600" dirty="0" smtClean="0"/>
              <a:t>The knowledge of a large repertoire of number relationships.  (The “patterns” of our number system.)</a:t>
            </a:r>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14464087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Fluency demands… </a:t>
            </a:r>
            <a:endParaRPr lang="en-US" dirty="0"/>
          </a:p>
        </p:txBody>
      </p:sp>
      <p:sp>
        <p:nvSpPr>
          <p:cNvPr id="3" name="Content Placeholder 2"/>
          <p:cNvSpPr>
            <a:spLocks noGrp="1"/>
          </p:cNvSpPr>
          <p:nvPr>
            <p:ph idx="1"/>
          </p:nvPr>
        </p:nvSpPr>
        <p:spPr/>
        <p:txBody>
          <a:bodyPr>
            <a:noAutofit/>
          </a:bodyPr>
          <a:lstStyle/>
          <a:p>
            <a:r>
              <a:rPr lang="en-US" sz="2800" dirty="0"/>
              <a:t>A thorough understanding of the base-ten number system, how numbers are structured in this system, and how this system behaves in different </a:t>
            </a:r>
            <a:r>
              <a:rPr lang="en-US" sz="2800" dirty="0" smtClean="0"/>
              <a:t>operations.</a:t>
            </a:r>
          </a:p>
          <a:p>
            <a:r>
              <a:rPr lang="en-US" sz="2800" dirty="0" smtClean="0"/>
              <a:t>Knowing how a number can be composed and decomposed and using that information to be flexible and efficient with solving problems. </a:t>
            </a:r>
          </a:p>
          <a:p>
            <a:pPr marL="0" indent="0">
              <a:buNone/>
            </a:pPr>
            <a:endParaRPr lang="en-US" sz="2800" dirty="0" smtClean="0"/>
          </a:p>
          <a:p>
            <a:pPr marL="0" indent="0">
              <a:buNone/>
            </a:pPr>
            <a:r>
              <a:rPr lang="en-US" sz="2800" dirty="0" smtClean="0"/>
              <a:t>Involves three components. </a:t>
            </a:r>
            <a:endParaRPr lang="en-US" sz="28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33644574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Fluency</a:t>
            </a:r>
            <a:endParaRPr lang="en-US" dirty="0"/>
          </a:p>
        </p:txBody>
      </p:sp>
      <p:sp>
        <p:nvSpPr>
          <p:cNvPr id="3" name="Content Placeholder 2"/>
          <p:cNvSpPr>
            <a:spLocks noGrp="1"/>
          </p:cNvSpPr>
          <p:nvPr>
            <p:ph idx="1"/>
          </p:nvPr>
        </p:nvSpPr>
        <p:spPr/>
        <p:txBody>
          <a:bodyPr>
            <a:normAutofit fontScale="85000" lnSpcReduction="20000"/>
          </a:bodyPr>
          <a:lstStyle/>
          <a:p>
            <a:r>
              <a:rPr lang="en-US" i="1" dirty="0"/>
              <a:t>Efficiency </a:t>
            </a:r>
            <a:r>
              <a:rPr lang="en-US" dirty="0"/>
              <a:t>implies that the student does not </a:t>
            </a:r>
            <a:r>
              <a:rPr lang="en-US" dirty="0" smtClean="0"/>
              <a:t>get bogged </a:t>
            </a:r>
            <a:r>
              <a:rPr lang="en-US" dirty="0"/>
              <a:t>down in many steps or lose track of </a:t>
            </a:r>
            <a:r>
              <a:rPr lang="en-US" dirty="0" smtClean="0"/>
              <a:t>the logic </a:t>
            </a:r>
            <a:r>
              <a:rPr lang="en-US" dirty="0"/>
              <a:t>of the strategy. An efficient strategy is </a:t>
            </a:r>
            <a:r>
              <a:rPr lang="en-US" dirty="0" smtClean="0"/>
              <a:t>one that </a:t>
            </a:r>
            <a:r>
              <a:rPr lang="en-US" dirty="0"/>
              <a:t>the student can carry out easily, </a:t>
            </a:r>
            <a:r>
              <a:rPr lang="en-US" dirty="0" smtClean="0"/>
              <a:t>keeping track </a:t>
            </a:r>
            <a:r>
              <a:rPr lang="en-US" dirty="0"/>
              <a:t>of </a:t>
            </a:r>
            <a:r>
              <a:rPr lang="en-US" dirty="0" smtClean="0"/>
              <a:t>sub-problems </a:t>
            </a:r>
            <a:r>
              <a:rPr lang="en-US" dirty="0"/>
              <a:t>and making use of </a:t>
            </a:r>
            <a:r>
              <a:rPr lang="en-US" dirty="0" smtClean="0"/>
              <a:t>intermediate results </a:t>
            </a:r>
            <a:r>
              <a:rPr lang="en-US" dirty="0"/>
              <a:t>to solve the problem.</a:t>
            </a:r>
          </a:p>
          <a:p>
            <a:r>
              <a:rPr lang="en-US" i="1" dirty="0" smtClean="0"/>
              <a:t>Accuracy </a:t>
            </a:r>
            <a:r>
              <a:rPr lang="en-US" dirty="0"/>
              <a:t>depends on several aspects of </a:t>
            </a:r>
            <a:r>
              <a:rPr lang="en-US" dirty="0" smtClean="0"/>
              <a:t>the problem-solving </a:t>
            </a:r>
            <a:r>
              <a:rPr lang="en-US" dirty="0"/>
              <a:t>process, among them, </a:t>
            </a:r>
            <a:r>
              <a:rPr lang="en-US" dirty="0" smtClean="0"/>
              <a:t>careful recording</a:t>
            </a:r>
            <a:r>
              <a:rPr lang="en-US" dirty="0"/>
              <a:t>, the knowledge of basic number </a:t>
            </a:r>
            <a:r>
              <a:rPr lang="en-US" dirty="0" smtClean="0"/>
              <a:t>combinations and </a:t>
            </a:r>
            <a:r>
              <a:rPr lang="en-US" dirty="0"/>
              <a:t>other important number relationships</a:t>
            </a:r>
            <a:r>
              <a:rPr lang="en-US" dirty="0" smtClean="0"/>
              <a:t>, and </a:t>
            </a:r>
            <a:r>
              <a:rPr lang="en-US" dirty="0"/>
              <a:t>concern for double-checking results.</a:t>
            </a:r>
          </a:p>
          <a:p>
            <a:r>
              <a:rPr lang="en-US" i="1" dirty="0" smtClean="0"/>
              <a:t>Flexibility </a:t>
            </a:r>
            <a:r>
              <a:rPr lang="en-US" dirty="0"/>
              <a:t>requires the knowledge of more </a:t>
            </a:r>
            <a:r>
              <a:rPr lang="en-US" dirty="0" smtClean="0"/>
              <a:t>than one </a:t>
            </a:r>
            <a:r>
              <a:rPr lang="en-US" dirty="0"/>
              <a:t>approach to solving a particular kind </a:t>
            </a:r>
            <a:r>
              <a:rPr lang="en-US" dirty="0" smtClean="0"/>
              <a:t>of problem</a:t>
            </a:r>
            <a:r>
              <a:rPr lang="en-US" dirty="0"/>
              <a:t>. Students need to be flexible to be </a:t>
            </a:r>
            <a:r>
              <a:rPr lang="en-US" dirty="0" smtClean="0"/>
              <a:t>able to </a:t>
            </a:r>
            <a:r>
              <a:rPr lang="en-US" dirty="0"/>
              <a:t>choose an appropriate strategy for the </a:t>
            </a:r>
            <a:r>
              <a:rPr lang="en-US" dirty="0" smtClean="0"/>
              <a:t>problem at </a:t>
            </a:r>
            <a:r>
              <a:rPr lang="en-US" dirty="0"/>
              <a:t>hand and also to use one method to </a:t>
            </a:r>
            <a:r>
              <a:rPr lang="en-US" dirty="0" smtClean="0"/>
              <a:t>solve a </a:t>
            </a:r>
            <a:r>
              <a:rPr lang="en-US" dirty="0"/>
              <a:t>problem and another method to </a:t>
            </a:r>
            <a:r>
              <a:rPr lang="en-US" dirty="0" smtClean="0"/>
              <a:t>double-check the </a:t>
            </a:r>
            <a:r>
              <a:rPr lang="en-US" dirty="0"/>
              <a:t>results.</a:t>
            </a:r>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3300377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1371600"/>
          </a:xfrm>
        </p:spPr>
        <p:txBody>
          <a:bodyPr>
            <a:normAutofit/>
          </a:bodyPr>
          <a:lstStyle/>
          <a:p>
            <a:pPr>
              <a:defRPr/>
            </a:pPr>
            <a:r>
              <a:rPr lang="en-US" b="1" dirty="0" smtClean="0"/>
              <a:t>Sharing</a:t>
            </a:r>
            <a:endParaRPr lang="en-US" b="1" dirty="0"/>
          </a:p>
        </p:txBody>
      </p:sp>
      <p:sp>
        <p:nvSpPr>
          <p:cNvPr id="31747" name="Content Placeholder 2"/>
          <p:cNvSpPr>
            <a:spLocks noGrp="1"/>
          </p:cNvSpPr>
          <p:nvPr>
            <p:ph sz="quarter" idx="1"/>
          </p:nvPr>
        </p:nvSpPr>
        <p:spPr>
          <a:xfrm>
            <a:off x="228600" y="1600200"/>
            <a:ext cx="8153400" cy="4495800"/>
          </a:xfrm>
        </p:spPr>
        <p:txBody>
          <a:bodyPr>
            <a:normAutofit/>
          </a:bodyPr>
          <a:lstStyle/>
          <a:p>
            <a:r>
              <a:rPr lang="en-US" altLang="en-US" sz="4400" dirty="0" smtClean="0"/>
              <a:t>Share the mental math activity and game you did with your class.</a:t>
            </a:r>
          </a:p>
          <a:p>
            <a:pPr lvl="1"/>
            <a:r>
              <a:rPr lang="en-US" altLang="en-US" sz="4000" dirty="0" smtClean="0"/>
              <a:t>What successes did your students have?</a:t>
            </a:r>
          </a:p>
          <a:p>
            <a:pPr lvl="1"/>
            <a:r>
              <a:rPr lang="en-US" altLang="en-US" sz="4000" dirty="0" smtClean="0"/>
              <a:t>What challenges did they face?</a:t>
            </a:r>
          </a:p>
          <a:p>
            <a:endParaRPr lang="en-US" altLang="en-US" sz="4000" i="1" dirty="0" smtClean="0"/>
          </a:p>
        </p:txBody>
      </p:sp>
      <p:sp>
        <p:nvSpPr>
          <p:cNvPr id="31748" name="Footer Placeholder 3"/>
          <p:cNvSpPr>
            <a:spLocks noGrp="1"/>
          </p:cNvSpPr>
          <p:nvPr>
            <p:ph type="ftr" sz="quarter" idx="12"/>
          </p:nvPr>
        </p:nvSpPr>
        <p:spPr bwMode="auto">
          <a:xfrm>
            <a:off x="4800600" y="6248400"/>
            <a:ext cx="3886200" cy="473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spcBef>
                <a:spcPts val="600"/>
              </a:spcBef>
              <a:buClr>
                <a:schemeClr val="accent1"/>
              </a:buClr>
              <a:buSzPct val="70000"/>
              <a:buFont typeface="Wingdings" pitchFamily="2" charset="2"/>
              <a:buChar char=""/>
              <a:defRPr sz="2400">
                <a:solidFill>
                  <a:schemeClr val="tx1"/>
                </a:solidFill>
                <a:latin typeface="Century Schoolbook" pitchFamily="18" charset="0"/>
              </a:defRPr>
            </a:lvl1pPr>
            <a:lvl2pPr marL="742950" indent="-285750" eaLnBrk="0" hangingPunct="0">
              <a:spcBef>
                <a:spcPct val="20000"/>
              </a:spcBef>
              <a:buClr>
                <a:schemeClr val="accent1"/>
              </a:buClr>
              <a:buSzPct val="80000"/>
              <a:buFont typeface="Wingdings 2" pitchFamily="18" charset="2"/>
              <a:buChar char=""/>
              <a:defRPr sz="2100">
                <a:solidFill>
                  <a:schemeClr val="tx1"/>
                </a:solidFill>
                <a:latin typeface="Century Schoolbook" pitchFamily="18" charset="0"/>
              </a:defRPr>
            </a:lvl2pPr>
            <a:lvl3pPr marL="1143000" indent="-228600" eaLnBrk="0" hangingPunct="0">
              <a:spcBef>
                <a:spcPct val="20000"/>
              </a:spcBef>
              <a:buClr>
                <a:srgbClr val="3902CB"/>
              </a:buClr>
              <a:buSzPct val="60000"/>
              <a:buFont typeface="Wingdings" pitchFamily="2" charset="2"/>
              <a:buChar char=""/>
              <a:defRPr>
                <a:solidFill>
                  <a:schemeClr val="tx1"/>
                </a:solidFill>
                <a:latin typeface="Century Schoolbook" pitchFamily="18" charset="0"/>
              </a:defRPr>
            </a:lvl3pPr>
            <a:lvl4pPr marL="1600200" indent="-228600" eaLnBrk="0" hangingPunct="0">
              <a:spcBef>
                <a:spcPct val="20000"/>
              </a:spcBef>
              <a:buClr>
                <a:srgbClr val="B0AAF1"/>
              </a:buClr>
              <a:buSzPct val="60000"/>
              <a:buFont typeface="Wingdings" pitchFamily="2" charset="2"/>
              <a:buChar char=""/>
              <a:defRPr>
                <a:solidFill>
                  <a:schemeClr val="tx1"/>
                </a:solidFill>
                <a:latin typeface="Century Schoolbook" pitchFamily="18" charset="0"/>
              </a:defRPr>
            </a:lvl4pPr>
            <a:lvl5pPr marL="2057400" indent="-228600" eaLnBrk="0" hangingPunct="0">
              <a:spcBef>
                <a:spcPct val="20000"/>
              </a:spcBef>
              <a:buClr>
                <a:srgbClr val="C2ADBC"/>
              </a:buClr>
              <a:buSzPct val="68000"/>
              <a:buFont typeface="Wingdings 2" pitchFamily="18" charset="2"/>
              <a:buChar char=""/>
              <a:defRPr sz="1600">
                <a:solidFill>
                  <a:schemeClr val="tx1"/>
                </a:solidFill>
                <a:latin typeface="Century Schoolbook" pitchFamily="18" charset="0"/>
              </a:defRPr>
            </a:lvl5pPr>
            <a:lvl6pPr marL="2514600" indent="-228600" eaLnBrk="0" fontAlgn="base" hangingPunct="0">
              <a:spcBef>
                <a:spcPct val="20000"/>
              </a:spcBef>
              <a:spcAft>
                <a:spcPct val="0"/>
              </a:spcAft>
              <a:buClr>
                <a:srgbClr val="C2ADBC"/>
              </a:buClr>
              <a:buSzPct val="68000"/>
              <a:buFont typeface="Wingdings 2" pitchFamily="18" charset="2"/>
              <a:buChar char=""/>
              <a:defRPr sz="1600">
                <a:solidFill>
                  <a:schemeClr val="tx1"/>
                </a:solidFill>
                <a:latin typeface="Century Schoolbook" pitchFamily="18" charset="0"/>
              </a:defRPr>
            </a:lvl6pPr>
            <a:lvl7pPr marL="2971800" indent="-228600" eaLnBrk="0" fontAlgn="base" hangingPunct="0">
              <a:spcBef>
                <a:spcPct val="20000"/>
              </a:spcBef>
              <a:spcAft>
                <a:spcPct val="0"/>
              </a:spcAft>
              <a:buClr>
                <a:srgbClr val="C2ADBC"/>
              </a:buClr>
              <a:buSzPct val="68000"/>
              <a:buFont typeface="Wingdings 2" pitchFamily="18" charset="2"/>
              <a:buChar char=""/>
              <a:defRPr sz="1600">
                <a:solidFill>
                  <a:schemeClr val="tx1"/>
                </a:solidFill>
                <a:latin typeface="Century Schoolbook" pitchFamily="18" charset="0"/>
              </a:defRPr>
            </a:lvl7pPr>
            <a:lvl8pPr marL="3429000" indent="-228600" eaLnBrk="0" fontAlgn="base" hangingPunct="0">
              <a:spcBef>
                <a:spcPct val="20000"/>
              </a:spcBef>
              <a:spcAft>
                <a:spcPct val="0"/>
              </a:spcAft>
              <a:buClr>
                <a:srgbClr val="C2ADBC"/>
              </a:buClr>
              <a:buSzPct val="68000"/>
              <a:buFont typeface="Wingdings 2" pitchFamily="18" charset="2"/>
              <a:buChar char=""/>
              <a:defRPr sz="1600">
                <a:solidFill>
                  <a:schemeClr val="tx1"/>
                </a:solidFill>
                <a:latin typeface="Century Schoolbook" pitchFamily="18" charset="0"/>
              </a:defRPr>
            </a:lvl8pPr>
            <a:lvl9pPr marL="3886200" indent="-228600" eaLnBrk="0" fontAlgn="base" hangingPunct="0">
              <a:spcBef>
                <a:spcPct val="20000"/>
              </a:spcBef>
              <a:spcAft>
                <a:spcPct val="0"/>
              </a:spcAft>
              <a:buClr>
                <a:srgbClr val="C2ADBC"/>
              </a:buClr>
              <a:buSzPct val="68000"/>
              <a:buFont typeface="Wingdings 2" pitchFamily="18" charset="2"/>
              <a:buChar char=""/>
              <a:defRPr sz="1600">
                <a:solidFill>
                  <a:schemeClr val="tx1"/>
                </a:solidFill>
                <a:latin typeface="Century Schoolbook" pitchFamily="18" charset="0"/>
              </a:defRPr>
            </a:lvl9pPr>
          </a:lstStyle>
          <a:p>
            <a:pPr eaLnBrk="1" hangingPunct="1">
              <a:spcBef>
                <a:spcPct val="0"/>
              </a:spcBef>
              <a:buClrTx/>
              <a:buSzTx/>
              <a:buFontTx/>
              <a:buNone/>
            </a:pPr>
            <a:r>
              <a:rPr lang="en-US" altLang="en-US" sz="1200" dirty="0" smtClean="0">
                <a:solidFill>
                  <a:schemeClr val="tx2"/>
                </a:solidFill>
                <a:latin typeface="Arial" charset="0"/>
              </a:rPr>
              <a:t>Math &amp; Science Collaborative at the Allegheny Intermediate Unit</a:t>
            </a:r>
          </a:p>
        </p:txBody>
      </p:sp>
    </p:spTree>
    <p:extLst>
      <p:ext uri="{BB962C8B-B14F-4D97-AF65-F5344CB8AC3E}">
        <p14:creationId xmlns:p14="http://schemas.microsoft.com/office/powerpoint/2010/main" val="3068713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dirty="0" smtClean="0"/>
              <a:t>How Can We Help Students with Facts?</a:t>
            </a:r>
            <a:endParaRPr lang="en-US" dirty="0"/>
          </a:p>
        </p:txBody>
      </p:sp>
      <p:sp>
        <p:nvSpPr>
          <p:cNvPr id="3" name="Content Placeholder 2"/>
          <p:cNvSpPr>
            <a:spLocks noGrp="1"/>
          </p:cNvSpPr>
          <p:nvPr>
            <p:ph idx="1"/>
          </p:nvPr>
        </p:nvSpPr>
        <p:spPr>
          <a:xfrm>
            <a:off x="457200" y="2392680"/>
            <a:ext cx="8229600" cy="4389120"/>
          </a:xfrm>
        </p:spPr>
        <p:txBody>
          <a:bodyPr/>
          <a:lstStyle/>
          <a:p>
            <a:r>
              <a:rPr lang="en-US" dirty="0" smtClean="0"/>
              <a:t>Ongoing practice and engagement with math facts tasks </a:t>
            </a:r>
          </a:p>
          <a:p>
            <a:r>
              <a:rPr lang="en-US" dirty="0" smtClean="0"/>
              <a:t>Hands-on activities and thoughtful discussions </a:t>
            </a:r>
          </a:p>
          <a:p>
            <a:r>
              <a:rPr lang="en-US" dirty="0" smtClean="0"/>
              <a:t>Conceptual understanding of operations </a:t>
            </a:r>
          </a:p>
          <a:p>
            <a:r>
              <a:rPr lang="en-US" dirty="0" smtClean="0"/>
              <a:t>Strategic thinking </a:t>
            </a:r>
            <a:endParaRPr lang="en-US" dirty="0"/>
          </a:p>
        </p:txBody>
      </p:sp>
      <p:sp>
        <p:nvSpPr>
          <p:cNvPr id="4" name="Footer Placeholder 3"/>
          <p:cNvSpPr>
            <a:spLocks noGrp="1"/>
          </p:cNvSpPr>
          <p:nvPr>
            <p:ph type="ftr" sz="quarter" idx="11"/>
          </p:nvPr>
        </p:nvSpPr>
        <p:spPr/>
        <p:txBody>
          <a:bodyPr/>
          <a:lstStyle/>
          <a:p>
            <a:pPr algn="ctr"/>
            <a:r>
              <a:rPr lang="en-US" dirty="0" smtClean="0"/>
              <a:t>Math &amp; Science Collaborative</a:t>
            </a:r>
          </a:p>
          <a:p>
            <a:pPr algn="ctr"/>
            <a:r>
              <a:rPr lang="en-US" dirty="0" smtClean="0"/>
              <a:t> at the Allegheny Intermediate Unit</a:t>
            </a:r>
            <a:endParaRPr lang="en-US" dirty="0"/>
          </a:p>
        </p:txBody>
      </p:sp>
    </p:spTree>
    <p:extLst>
      <p:ext uri="{BB962C8B-B14F-4D97-AF65-F5344CB8AC3E}">
        <p14:creationId xmlns:p14="http://schemas.microsoft.com/office/powerpoint/2010/main" val="4467074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Conceptual Understanding </a:t>
            </a:r>
            <a:endParaRPr lang="en-US" dirty="0"/>
          </a:p>
        </p:txBody>
      </p:sp>
      <p:sp>
        <p:nvSpPr>
          <p:cNvPr id="3" name="Content Placeholder 2"/>
          <p:cNvSpPr>
            <a:spLocks noGrp="1"/>
          </p:cNvSpPr>
          <p:nvPr>
            <p:ph idx="1"/>
          </p:nvPr>
        </p:nvSpPr>
        <p:spPr>
          <a:xfrm>
            <a:off x="381000" y="1524000"/>
            <a:ext cx="8610600" cy="4800600"/>
          </a:xfrm>
        </p:spPr>
        <p:txBody>
          <a:bodyPr>
            <a:normAutofit lnSpcReduction="10000"/>
          </a:bodyPr>
          <a:lstStyle/>
          <a:p>
            <a:r>
              <a:rPr lang="en-US" sz="2800" dirty="0" smtClean="0"/>
              <a:t>Understanding operations </a:t>
            </a:r>
          </a:p>
          <a:p>
            <a:pPr lvl="1"/>
            <a:r>
              <a:rPr lang="en-US" sz="2800" dirty="0" smtClean="0"/>
              <a:t>Symbolic representations </a:t>
            </a:r>
          </a:p>
          <a:p>
            <a:pPr lvl="1"/>
            <a:r>
              <a:rPr lang="en-US" sz="2800" dirty="0" smtClean="0"/>
              <a:t>Relationship between parts and whole </a:t>
            </a:r>
          </a:p>
          <a:p>
            <a:pPr lvl="1"/>
            <a:r>
              <a:rPr lang="en-US" sz="2800" dirty="0" smtClean="0"/>
              <a:t>Investigating the meaning of facts through hands-on activities and thoughtful discussions</a:t>
            </a:r>
          </a:p>
          <a:p>
            <a:r>
              <a:rPr lang="en-US" sz="2800" dirty="0" smtClean="0"/>
              <a:t>Understanding is gained through:</a:t>
            </a:r>
          </a:p>
          <a:p>
            <a:pPr lvl="1"/>
            <a:r>
              <a:rPr lang="en-US" sz="2800" dirty="0" smtClean="0"/>
              <a:t>Problem posing</a:t>
            </a:r>
          </a:p>
          <a:p>
            <a:pPr lvl="1"/>
            <a:r>
              <a:rPr lang="en-US" sz="2800" dirty="0" smtClean="0"/>
              <a:t>Hands-on exploration </a:t>
            </a:r>
          </a:p>
          <a:p>
            <a:pPr lvl="1"/>
            <a:r>
              <a:rPr lang="en-US" sz="2800" dirty="0" smtClean="0"/>
              <a:t>Classroom discussions </a:t>
            </a:r>
          </a:p>
          <a:p>
            <a:pPr lvl="1"/>
            <a:r>
              <a:rPr lang="en-US" sz="2800" dirty="0" smtClean="0"/>
              <a:t>Real-world examples </a:t>
            </a:r>
            <a:endParaRPr lang="en-US" sz="28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28651839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r>
              <a:rPr lang="en-US" dirty="0" smtClean="0"/>
              <a:t>Meaningful Practice </a:t>
            </a:r>
            <a:endParaRPr lang="en-US" dirty="0"/>
          </a:p>
        </p:txBody>
      </p:sp>
      <p:sp>
        <p:nvSpPr>
          <p:cNvPr id="3" name="Content Placeholder 2"/>
          <p:cNvSpPr>
            <a:spLocks noGrp="1"/>
          </p:cNvSpPr>
          <p:nvPr>
            <p:ph idx="1"/>
          </p:nvPr>
        </p:nvSpPr>
        <p:spPr>
          <a:xfrm>
            <a:off x="304800" y="1447800"/>
            <a:ext cx="8382000" cy="4953000"/>
          </a:xfrm>
        </p:spPr>
        <p:txBody>
          <a:bodyPr>
            <a:noAutofit/>
          </a:bodyPr>
          <a:lstStyle/>
          <a:p>
            <a:pPr marL="0" indent="0">
              <a:buNone/>
            </a:pPr>
            <a:r>
              <a:rPr lang="en-US" sz="3200" dirty="0" smtClean="0"/>
              <a:t>Builds on understanding of operations and using strategic reasoning to explore math facts</a:t>
            </a:r>
          </a:p>
          <a:p>
            <a:r>
              <a:rPr lang="en-US" sz="3200" dirty="0" smtClean="0"/>
              <a:t>Practice 5 – 10 minutes daily throughout the school year </a:t>
            </a:r>
          </a:p>
          <a:p>
            <a:r>
              <a:rPr lang="en-US" sz="3200" dirty="0" smtClean="0"/>
              <a:t>Vary the practice activities  - ensures that students are motivated and engaged </a:t>
            </a:r>
          </a:p>
          <a:p>
            <a:r>
              <a:rPr lang="en-US" sz="3200" dirty="0" smtClean="0"/>
              <a:t>Automaticity is achieved through brief, frequent, interactive activities </a:t>
            </a:r>
            <a:endParaRPr lang="en-US" sz="32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37167511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09600" y="990600"/>
            <a:ext cx="8001000" cy="1219200"/>
          </a:xfrm>
        </p:spPr>
        <p:txBody>
          <a:bodyPr>
            <a:normAutofit fontScale="90000"/>
          </a:bodyPr>
          <a:lstStyle/>
          <a:p>
            <a:pPr eaLnBrk="1" hangingPunct="1"/>
            <a:r>
              <a:rPr lang="en-US" altLang="en-US" sz="4400" smtClean="0"/>
              <a:t>Understanding Multiplication and Division</a:t>
            </a:r>
          </a:p>
        </p:txBody>
      </p:sp>
      <p:sp>
        <p:nvSpPr>
          <p:cNvPr id="8195" name="Content Placeholder 2" descr="Rectangle: Click to edit Master text styles&#10;Second level&#10;Third level&#10;Fourth level&#10;Fifth level"/>
          <p:cNvSpPr>
            <a:spLocks noGrp="1"/>
          </p:cNvSpPr>
          <p:nvPr>
            <p:ph idx="1"/>
          </p:nvPr>
        </p:nvSpPr>
        <p:spPr>
          <a:xfrm>
            <a:off x="762000" y="2209800"/>
            <a:ext cx="8077200" cy="4114800"/>
          </a:xfrm>
        </p:spPr>
        <p:txBody>
          <a:bodyPr>
            <a:normAutofit/>
          </a:bodyPr>
          <a:lstStyle/>
          <a:p>
            <a:pPr eaLnBrk="1" hangingPunct="1"/>
            <a:r>
              <a:rPr lang="en-US" altLang="en-US" sz="2800" dirty="0" smtClean="0"/>
              <a:t>Address the big ideas</a:t>
            </a:r>
          </a:p>
          <a:p>
            <a:pPr lvl="1" eaLnBrk="1" hangingPunct="1"/>
            <a:r>
              <a:rPr lang="en-US" altLang="en-US" sz="2800" dirty="0" smtClean="0"/>
              <a:t>Guide the types of questions that are posed </a:t>
            </a:r>
          </a:p>
          <a:p>
            <a:pPr eaLnBrk="1" hangingPunct="1"/>
            <a:r>
              <a:rPr lang="en-US" altLang="en-US" sz="2800" dirty="0" smtClean="0"/>
              <a:t>Explore symbolic representations</a:t>
            </a:r>
          </a:p>
          <a:p>
            <a:pPr eaLnBrk="1" hangingPunct="1"/>
            <a:r>
              <a:rPr lang="en-US" altLang="en-US" sz="2800" dirty="0" smtClean="0"/>
              <a:t>Use models to represent multiplication and division</a:t>
            </a:r>
          </a:p>
          <a:p>
            <a:pPr lvl="1" eaLnBrk="1" hangingPunct="1"/>
            <a:r>
              <a:rPr lang="en-US" altLang="en-US" sz="2800" dirty="0" smtClean="0"/>
              <a:t>Number lines, manipulatives, area models, arrays</a:t>
            </a:r>
          </a:p>
          <a:p>
            <a:pPr eaLnBrk="1" hangingPunct="1"/>
            <a:r>
              <a:rPr lang="en-US" altLang="en-US" sz="2800" dirty="0" smtClean="0"/>
              <a:t>Explore concepts through problems and literature </a:t>
            </a:r>
          </a:p>
        </p:txBody>
      </p:sp>
      <p:sp>
        <p:nvSpPr>
          <p:cNvPr id="8196" name="Footer Placeholder 3"/>
          <p:cNvSpPr>
            <a:spLocks noGrp="1"/>
          </p:cNvSpPr>
          <p:nvPr>
            <p:ph type="ftr" sz="quarter" idx="11"/>
          </p:nvPr>
        </p:nvSpPr>
        <p:spPr bwMode="auto">
          <a:xfrm>
            <a:off x="3124200" y="6248400"/>
            <a:ext cx="35052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a:r>
          </a:p>
          <a:p>
            <a:pPr eaLnBrk="1" hangingPunct="1"/>
            <a:r>
              <a:rPr lang="en-US" altLang="en-US" sz="1400" smtClean="0">
                <a:latin typeface="Comic Sans MS" pitchFamily="66" charset="0"/>
              </a:rPr>
              <a:t>at the Allegheny Intermediate Unit</a:t>
            </a:r>
          </a:p>
        </p:txBody>
      </p:sp>
    </p:spTree>
    <p:extLst>
      <p:ext uri="{BB962C8B-B14F-4D97-AF65-F5344CB8AC3E}">
        <p14:creationId xmlns:p14="http://schemas.microsoft.com/office/powerpoint/2010/main" val="3570222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09600" y="685800"/>
            <a:ext cx="8610600" cy="1600200"/>
          </a:xfrm>
        </p:spPr>
        <p:txBody>
          <a:bodyPr/>
          <a:lstStyle/>
          <a:p>
            <a:pPr eaLnBrk="1" hangingPunct="1"/>
            <a:r>
              <a:rPr lang="en-US" altLang="en-US" smtClean="0"/>
              <a:t>Understanding Multiplication and Division</a:t>
            </a:r>
          </a:p>
        </p:txBody>
      </p:sp>
      <p:sp>
        <p:nvSpPr>
          <p:cNvPr id="6147" name="Content Placeholder 2" descr="Rectangle: Click to edit Master text styles&#10;Second level&#10;Third level&#10;Fourth level&#10;Fifth level"/>
          <p:cNvSpPr>
            <a:spLocks noGrp="1"/>
          </p:cNvSpPr>
          <p:nvPr>
            <p:ph idx="1"/>
          </p:nvPr>
        </p:nvSpPr>
        <p:spPr>
          <a:xfrm>
            <a:off x="609600" y="2286000"/>
            <a:ext cx="8077200" cy="3657600"/>
          </a:xfrm>
        </p:spPr>
        <p:txBody>
          <a:bodyPr>
            <a:noAutofit/>
          </a:bodyPr>
          <a:lstStyle/>
          <a:p>
            <a:pPr eaLnBrk="1" hangingPunct="1"/>
            <a:r>
              <a:rPr lang="en-US" altLang="en-US" sz="2800" dirty="0" smtClean="0"/>
              <a:t>What does it mean to understand multiplication?</a:t>
            </a:r>
          </a:p>
          <a:p>
            <a:pPr eaLnBrk="1" hangingPunct="1"/>
            <a:r>
              <a:rPr lang="en-US" altLang="en-US" sz="2800" dirty="0" smtClean="0"/>
              <a:t>Look at the standards for the operations. Read the standards dealing with multiplication and division.</a:t>
            </a:r>
          </a:p>
          <a:p>
            <a:pPr eaLnBrk="1" hangingPunct="1"/>
            <a:r>
              <a:rPr lang="en-US" altLang="en-US" sz="2800" dirty="0" smtClean="0"/>
              <a:t>Then talk with your group. Develop a chart, graphic, or model showing what students need to know to show an understanding of multiplication.</a:t>
            </a:r>
          </a:p>
        </p:txBody>
      </p:sp>
      <p:sp>
        <p:nvSpPr>
          <p:cNvPr id="6148" name="Rectangle 6"/>
          <p:cNvSpPr>
            <a:spLocks noGrp="1" noChangeArrowheads="1"/>
          </p:cNvSpPr>
          <p:nvPr>
            <p:ph type="ftr" sz="quarter" idx="11"/>
          </p:nvPr>
        </p:nvSpPr>
        <p:spPr bwMode="auto">
          <a:xfrm>
            <a:off x="2057400" y="6096000"/>
            <a:ext cx="4724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a:r>
          </a:p>
          <a:p>
            <a:pPr eaLnBrk="1" hangingPunct="1"/>
            <a:r>
              <a:rPr lang="en-US" altLang="en-US" sz="1400" smtClean="0">
                <a:latin typeface="Comic Sans MS" pitchFamily="66" charset="0"/>
              </a:rPr>
              <a:t>at the Allegheny Intermediate Unit</a:t>
            </a:r>
          </a:p>
        </p:txBody>
      </p:sp>
    </p:spTree>
    <p:extLst>
      <p:ext uri="{BB962C8B-B14F-4D97-AF65-F5344CB8AC3E}">
        <p14:creationId xmlns:p14="http://schemas.microsoft.com/office/powerpoint/2010/main" val="4461395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82638"/>
            <a:ext cx="7391400" cy="1427162"/>
          </a:xfrm>
        </p:spPr>
        <p:txBody>
          <a:bodyPr>
            <a:normAutofit fontScale="90000"/>
          </a:bodyPr>
          <a:lstStyle/>
          <a:p>
            <a:pPr eaLnBrk="1" fontAlgn="auto" hangingPunct="1">
              <a:spcAft>
                <a:spcPts val="0"/>
              </a:spcAft>
              <a:defRPr/>
            </a:pPr>
            <a:r>
              <a:rPr lang="en-US" dirty="0" smtClean="0"/>
              <a:t>Building Understanding While Focusing on Fluency </a:t>
            </a:r>
            <a:endParaRPr lang="en-US" dirty="0"/>
          </a:p>
        </p:txBody>
      </p:sp>
      <p:sp>
        <p:nvSpPr>
          <p:cNvPr id="7171" name="Content Placeholder 2" descr="Rectangle: Click to edit Master text styles&#10;Second level&#10;Third level&#10;Fourth level&#10;Fifth level"/>
          <p:cNvSpPr>
            <a:spLocks noGrp="1"/>
          </p:cNvSpPr>
          <p:nvPr>
            <p:ph idx="1"/>
          </p:nvPr>
        </p:nvSpPr>
        <p:spPr>
          <a:xfrm>
            <a:off x="609600" y="2057400"/>
            <a:ext cx="7696200" cy="4724400"/>
          </a:xfrm>
        </p:spPr>
        <p:txBody>
          <a:bodyPr/>
          <a:lstStyle/>
          <a:p>
            <a:pPr eaLnBrk="1" hangingPunct="1"/>
            <a:r>
              <a:rPr lang="en-US" altLang="en-US" sz="2800" smtClean="0"/>
              <a:t>Use models to represent multiplication and division </a:t>
            </a:r>
          </a:p>
          <a:p>
            <a:pPr lvl="1" eaLnBrk="1" hangingPunct="1"/>
            <a:r>
              <a:rPr lang="en-US" altLang="en-US" smtClean="0"/>
              <a:t>Arrays, set models, area models, number lines</a:t>
            </a:r>
          </a:p>
          <a:p>
            <a:pPr eaLnBrk="1" hangingPunct="1"/>
            <a:r>
              <a:rPr lang="en-US" altLang="en-US" sz="2800" smtClean="0"/>
              <a:t>Use problem contexts/real-life situations </a:t>
            </a:r>
          </a:p>
          <a:p>
            <a:pPr lvl="1" eaLnBrk="1" hangingPunct="1"/>
            <a:r>
              <a:rPr lang="en-US" altLang="en-US" smtClean="0"/>
              <a:t>Make sure all four categories of problems are addressed </a:t>
            </a:r>
          </a:p>
          <a:p>
            <a:pPr eaLnBrk="1" hangingPunct="1"/>
            <a:r>
              <a:rPr lang="en-US" altLang="en-US" sz="2800" smtClean="0"/>
              <a:t>Productive talk</a:t>
            </a:r>
          </a:p>
          <a:p>
            <a:pPr eaLnBrk="1" hangingPunct="1"/>
            <a:r>
              <a:rPr lang="en-US" altLang="en-US" sz="2800" smtClean="0"/>
              <a:t>Classroom environment </a:t>
            </a:r>
          </a:p>
        </p:txBody>
      </p:sp>
      <p:sp>
        <p:nvSpPr>
          <p:cNvPr id="7172" name="Rectangle 6"/>
          <p:cNvSpPr>
            <a:spLocks noGrp="1" noChangeArrowheads="1"/>
          </p:cNvSpPr>
          <p:nvPr>
            <p:ph type="ftr" sz="quarter" idx="11"/>
          </p:nvPr>
        </p:nvSpPr>
        <p:spPr bwMode="auto">
          <a:xfrm>
            <a:off x="2057400" y="6096000"/>
            <a:ext cx="4724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a:r>
          </a:p>
          <a:p>
            <a:pPr eaLnBrk="1" hangingPunct="1"/>
            <a:r>
              <a:rPr lang="en-US" altLang="en-US" sz="1400" smtClean="0">
                <a:latin typeface="Comic Sans MS" pitchFamily="66" charset="0"/>
              </a:rPr>
              <a:t>at the Allegheny Intermediate Unit</a:t>
            </a:r>
          </a:p>
        </p:txBody>
      </p:sp>
    </p:spTree>
    <p:extLst>
      <p:ext uri="{BB962C8B-B14F-4D97-AF65-F5344CB8AC3E}">
        <p14:creationId xmlns:p14="http://schemas.microsoft.com/office/powerpoint/2010/main" val="36891392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Big Ideas Central to Understanding Multiplication and Division</a:t>
            </a:r>
            <a:endParaRPr lang="en-US" dirty="0"/>
          </a:p>
        </p:txBody>
      </p:sp>
      <p:sp>
        <p:nvSpPr>
          <p:cNvPr id="3" name="Content Placeholder 2"/>
          <p:cNvSpPr>
            <a:spLocks noGrp="1"/>
          </p:cNvSpPr>
          <p:nvPr>
            <p:ph idx="1"/>
          </p:nvPr>
        </p:nvSpPr>
        <p:spPr>
          <a:xfrm>
            <a:off x="304800" y="1600200"/>
            <a:ext cx="8382000" cy="4724400"/>
          </a:xfrm>
        </p:spPr>
        <p:txBody>
          <a:bodyPr>
            <a:noAutofit/>
          </a:bodyPr>
          <a:lstStyle/>
          <a:p>
            <a:r>
              <a:rPr lang="en-US" sz="3200" dirty="0" smtClean="0"/>
              <a:t>Our number system is a system of patterns.</a:t>
            </a:r>
          </a:p>
          <a:p>
            <a:r>
              <a:rPr lang="en-US" sz="3200" dirty="0" smtClean="0"/>
              <a:t>Numbers can count objects or groups.</a:t>
            </a:r>
          </a:p>
          <a:p>
            <a:r>
              <a:rPr lang="en-US" sz="3200" dirty="0" smtClean="0"/>
              <a:t>The order of factors does not change the product.</a:t>
            </a:r>
          </a:p>
          <a:p>
            <a:r>
              <a:rPr lang="en-US" sz="3200" dirty="0" smtClean="0"/>
              <a:t>Addition and multiplication are related operations.</a:t>
            </a:r>
          </a:p>
          <a:p>
            <a:r>
              <a:rPr lang="en-US" sz="3200" dirty="0" smtClean="0"/>
              <a:t>Multiplication and division are inverse operations.</a:t>
            </a:r>
          </a:p>
          <a:p>
            <a:r>
              <a:rPr lang="en-US" sz="3200" dirty="0" smtClean="0"/>
              <a:t>Numbers are flexible.</a:t>
            </a:r>
            <a:endParaRPr lang="en-US" sz="3200"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35380845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Questions Posed </a:t>
            </a:r>
            <a:endParaRPr lang="en-US" dirty="0"/>
          </a:p>
        </p:txBody>
      </p:sp>
      <p:sp>
        <p:nvSpPr>
          <p:cNvPr id="3" name="Content Placeholder 2"/>
          <p:cNvSpPr>
            <a:spLocks noGrp="1"/>
          </p:cNvSpPr>
          <p:nvPr>
            <p:ph idx="1"/>
          </p:nvPr>
        </p:nvSpPr>
        <p:spPr>
          <a:xfrm>
            <a:off x="381000" y="1676400"/>
            <a:ext cx="8229600" cy="4389120"/>
          </a:xfrm>
        </p:spPr>
        <p:txBody>
          <a:bodyPr/>
          <a:lstStyle/>
          <a:p>
            <a:r>
              <a:rPr lang="en-US" dirty="0" smtClean="0"/>
              <a:t>What do the numbers in the equation represent? </a:t>
            </a:r>
          </a:p>
          <a:p>
            <a:r>
              <a:rPr lang="en-US" dirty="0" smtClean="0"/>
              <a:t>What patterns do you notice in the factors and products?</a:t>
            </a:r>
          </a:p>
          <a:p>
            <a:r>
              <a:rPr lang="en-US" dirty="0" smtClean="0"/>
              <a:t>Does the order of the factors affect the product? Give examples to justify your thinking?</a:t>
            </a:r>
          </a:p>
          <a:p>
            <a:r>
              <a:rPr lang="en-US" dirty="0" smtClean="0"/>
              <a:t>Do you notice a connection between this multiplication equation and this division equation? Explain.</a:t>
            </a:r>
          </a:p>
          <a:p>
            <a:r>
              <a:rPr lang="en-US" dirty="0" smtClean="0"/>
              <a:t>Can you break apart one of the factors to help you find the product?</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20579063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85800" y="152400"/>
            <a:ext cx="6870700" cy="838200"/>
          </a:xfrm>
        </p:spPr>
        <p:txBody>
          <a:bodyPr/>
          <a:lstStyle/>
          <a:p>
            <a:r>
              <a:rPr lang="en-US" altLang="en-US" smtClean="0"/>
              <a:t>Classroom Environment </a:t>
            </a:r>
          </a:p>
        </p:txBody>
      </p:sp>
      <p:sp>
        <p:nvSpPr>
          <p:cNvPr id="9219" name="Content Placeholder 2" descr="Rectangle: Click to edit Master text styles&#10;Second level&#10;Third level&#10;Fourth level&#10;Fifth level"/>
          <p:cNvSpPr>
            <a:spLocks noGrp="1"/>
          </p:cNvSpPr>
          <p:nvPr>
            <p:ph idx="1"/>
          </p:nvPr>
        </p:nvSpPr>
        <p:spPr>
          <a:xfrm>
            <a:off x="609600" y="1295400"/>
            <a:ext cx="7696200" cy="3657600"/>
          </a:xfrm>
        </p:spPr>
        <p:txBody>
          <a:bodyPr>
            <a:normAutofit/>
          </a:bodyPr>
          <a:lstStyle/>
          <a:p>
            <a:r>
              <a:rPr lang="en-US" altLang="en-US" sz="3600" dirty="0" smtClean="0"/>
              <a:t>Discussion</a:t>
            </a:r>
          </a:p>
          <a:p>
            <a:r>
              <a:rPr lang="en-US" altLang="en-US" sz="3600" dirty="0" smtClean="0"/>
              <a:t>Partner Work</a:t>
            </a:r>
          </a:p>
          <a:p>
            <a:r>
              <a:rPr lang="en-US" altLang="en-US" sz="3600" dirty="0" smtClean="0"/>
              <a:t>Interactive bulletin boards</a:t>
            </a:r>
          </a:p>
          <a:p>
            <a:r>
              <a:rPr lang="en-US" altLang="en-US" sz="3600" dirty="0" smtClean="0"/>
              <a:t>Word walls</a:t>
            </a:r>
          </a:p>
          <a:p>
            <a:r>
              <a:rPr lang="en-US" altLang="en-US" sz="3600" dirty="0" smtClean="0"/>
              <a:t>Centers </a:t>
            </a:r>
          </a:p>
        </p:txBody>
      </p:sp>
      <p:sp>
        <p:nvSpPr>
          <p:cNvPr id="9220" name="Footer Placeholder 3"/>
          <p:cNvSpPr>
            <a:spLocks noGrp="1"/>
          </p:cNvSpPr>
          <p:nvPr>
            <p:ph type="ftr" sz="quarter" idx="11"/>
          </p:nvPr>
        </p:nvSpPr>
        <p:spPr>
          <a:xfrm>
            <a:off x="3124200" y="6248400"/>
            <a:ext cx="4114800" cy="457200"/>
          </a:xfrm>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a:t>
            </a:r>
          </a:p>
          <a:p>
            <a:pPr eaLnBrk="1" hangingPunct="1"/>
            <a:r>
              <a:rPr lang="en-US" altLang="en-US" sz="1400" smtClean="0">
                <a:latin typeface="Comic Sans MS" pitchFamily="66" charset="0"/>
              </a:rPr>
              <a:t> at the Allegheny Intermediate Unit</a:t>
            </a:r>
          </a:p>
        </p:txBody>
      </p:sp>
    </p:spTree>
    <p:extLst>
      <p:ext uri="{BB962C8B-B14F-4D97-AF65-F5344CB8AC3E}">
        <p14:creationId xmlns:p14="http://schemas.microsoft.com/office/powerpoint/2010/main" val="15346851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Introducing Concepts of Multiplication and Division</a:t>
            </a:r>
            <a:endParaRPr lang="en-US" dirty="0"/>
          </a:p>
        </p:txBody>
      </p:sp>
      <p:sp>
        <p:nvSpPr>
          <p:cNvPr id="3" name="Content Placeholder 2"/>
          <p:cNvSpPr>
            <a:spLocks noGrp="1"/>
          </p:cNvSpPr>
          <p:nvPr>
            <p:ph idx="1"/>
          </p:nvPr>
        </p:nvSpPr>
        <p:spPr/>
        <p:txBody>
          <a:bodyPr/>
          <a:lstStyle/>
          <a:p>
            <a:r>
              <a:rPr lang="en-US" dirty="0" smtClean="0"/>
              <a:t>Compare methods for solving problems.</a:t>
            </a:r>
          </a:p>
          <a:p>
            <a:r>
              <a:rPr lang="en-US" dirty="0" smtClean="0"/>
              <a:t>Provide multiple opportunities for students to represent and solve multiplication problems.</a:t>
            </a:r>
          </a:p>
          <a:p>
            <a:pPr lvl="1"/>
            <a:r>
              <a:rPr lang="en-US" dirty="0" smtClean="0"/>
              <a:t>Set models</a:t>
            </a:r>
          </a:p>
          <a:p>
            <a:pPr lvl="1"/>
            <a:r>
              <a:rPr lang="en-US" dirty="0" smtClean="0"/>
              <a:t>Arrays</a:t>
            </a:r>
          </a:p>
          <a:p>
            <a:pPr lvl="1"/>
            <a:r>
              <a:rPr lang="en-US" dirty="0" smtClean="0"/>
              <a:t>Area Models</a:t>
            </a:r>
          </a:p>
          <a:p>
            <a:pPr lvl="1"/>
            <a:r>
              <a:rPr lang="en-US" dirty="0" smtClean="0"/>
              <a:t>Number lines</a:t>
            </a:r>
          </a:p>
          <a:p>
            <a:r>
              <a:rPr lang="en-US" dirty="0" smtClean="0"/>
              <a:t>Explore division</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1593710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229600" cy="1143000"/>
          </a:xfrm>
        </p:spPr>
        <p:txBody>
          <a:bodyPr/>
          <a:lstStyle/>
          <a:p>
            <a:r>
              <a:rPr lang="en-US" dirty="0" smtClean="0"/>
              <a:t>Read and Discuss</a:t>
            </a:r>
            <a:endParaRPr lang="en-US" dirty="0"/>
          </a:p>
        </p:txBody>
      </p:sp>
      <p:sp>
        <p:nvSpPr>
          <p:cNvPr id="3" name="Content Placeholder 2"/>
          <p:cNvSpPr>
            <a:spLocks noGrp="1"/>
          </p:cNvSpPr>
          <p:nvPr>
            <p:ph idx="1"/>
          </p:nvPr>
        </p:nvSpPr>
        <p:spPr>
          <a:xfrm>
            <a:off x="457200" y="1524000"/>
            <a:ext cx="8229600" cy="4800600"/>
          </a:xfrm>
        </p:spPr>
        <p:txBody>
          <a:bodyPr/>
          <a:lstStyle/>
          <a:p>
            <a:r>
              <a:rPr lang="en-US" sz="2800" b="1" dirty="0" smtClean="0"/>
              <a:t>Discuss: “Why Children Have Difficulties Mastering the Basic Number Combinations and how to Help Them.” </a:t>
            </a:r>
            <a:r>
              <a:rPr lang="en-US" sz="2800" dirty="0" smtClean="0"/>
              <a:t>from TCM, August 2006</a:t>
            </a:r>
          </a:p>
          <a:p>
            <a:r>
              <a:rPr lang="en-US" sz="2800" dirty="0" smtClean="0"/>
              <a:t>What are some reasons why students have difficulty mastering basic combinations</a:t>
            </a:r>
            <a:r>
              <a:rPr lang="en-US" sz="2800" dirty="0"/>
              <a:t>?</a:t>
            </a:r>
            <a:endParaRPr lang="en-US" sz="2800" dirty="0" smtClean="0"/>
          </a:p>
          <a:p>
            <a:r>
              <a:rPr lang="en-US" sz="2800" dirty="0" smtClean="0"/>
              <a:t>What new ideas did you discuss in your </a:t>
            </a:r>
          </a:p>
          <a:p>
            <a:pPr marL="0" indent="0">
              <a:buNone/>
            </a:pPr>
            <a:r>
              <a:rPr lang="en-US" sz="2800" dirty="0"/>
              <a:t> </a:t>
            </a:r>
            <a:r>
              <a:rPr lang="en-US" sz="2800" dirty="0" smtClean="0"/>
              <a:t>   group about the relationship between </a:t>
            </a:r>
          </a:p>
          <a:p>
            <a:pPr marL="0" indent="0">
              <a:buNone/>
            </a:pPr>
            <a:r>
              <a:rPr lang="en-US" sz="2800" dirty="0"/>
              <a:t> </a:t>
            </a:r>
            <a:r>
              <a:rPr lang="en-US" sz="2800" dirty="0" smtClean="0"/>
              <a:t>   number sense and fluency after reading </a:t>
            </a:r>
          </a:p>
          <a:p>
            <a:pPr marL="0" indent="0">
              <a:buNone/>
            </a:pPr>
            <a:r>
              <a:rPr lang="en-US" sz="2800" dirty="0"/>
              <a:t> </a:t>
            </a:r>
            <a:r>
              <a:rPr lang="en-US" sz="2800" dirty="0" smtClean="0"/>
              <a:t>   the article?</a:t>
            </a:r>
          </a:p>
          <a:p>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pic>
        <p:nvPicPr>
          <p:cNvPr id="2050" name="Picture 2" descr="C:\Users\andrea.miller\AppData\Local\Microsoft\Windows\Temporary Internet Files\Content.IE5\Q7FZ8965\MM910001094[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3752326"/>
            <a:ext cx="1685925" cy="2485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04783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533400"/>
            <a:ext cx="8839200" cy="762000"/>
          </a:xfrm>
        </p:spPr>
        <p:txBody>
          <a:bodyPr/>
          <a:lstStyle/>
          <a:p>
            <a:r>
              <a:rPr lang="en-US" altLang="en-US" sz="3600" dirty="0" smtClean="0"/>
              <a:t>Looking at One Example:  x2</a:t>
            </a:r>
          </a:p>
        </p:txBody>
      </p:sp>
      <p:sp>
        <p:nvSpPr>
          <p:cNvPr id="7171" name="Content Placeholder 2" descr="Rectangle: Click to edit Master text styles&#10;Second level&#10;Third level&#10;Fourth level&#10;Fifth level"/>
          <p:cNvSpPr>
            <a:spLocks noGrp="1"/>
          </p:cNvSpPr>
          <p:nvPr>
            <p:ph idx="1"/>
          </p:nvPr>
        </p:nvSpPr>
        <p:spPr>
          <a:xfrm>
            <a:off x="228600" y="1371600"/>
            <a:ext cx="8534400" cy="4495800"/>
          </a:xfrm>
        </p:spPr>
        <p:txBody>
          <a:bodyPr>
            <a:noAutofit/>
          </a:bodyPr>
          <a:lstStyle/>
          <a:p>
            <a:pPr marL="0" indent="0">
              <a:buFontTx/>
              <a:buNone/>
              <a:defRPr/>
            </a:pPr>
            <a:r>
              <a:rPr lang="en-US" sz="3200" dirty="0" smtClean="0"/>
              <a:t>What are the big ideas around multiplying by 2?</a:t>
            </a:r>
          </a:p>
          <a:p>
            <a:pPr>
              <a:defRPr/>
            </a:pPr>
            <a:r>
              <a:rPr lang="en-US" sz="3200" dirty="0"/>
              <a:t>Multiplication by 2 is same as doubling.</a:t>
            </a:r>
          </a:p>
          <a:p>
            <a:pPr>
              <a:defRPr/>
            </a:pPr>
            <a:r>
              <a:rPr lang="en-US" sz="3200" dirty="0"/>
              <a:t>Numbers stand for a variety of things. Operation symbols help us determine what the numbers represent.</a:t>
            </a:r>
          </a:p>
          <a:p>
            <a:pPr>
              <a:defRPr/>
            </a:pPr>
            <a:r>
              <a:rPr lang="en-US" sz="3200" dirty="0"/>
              <a:t>Our number system is a system of patterns.</a:t>
            </a:r>
          </a:p>
          <a:p>
            <a:pPr>
              <a:defRPr/>
            </a:pPr>
            <a:r>
              <a:rPr lang="en-US" sz="3200" dirty="0"/>
              <a:t>Order of factors does not change the product.</a:t>
            </a:r>
          </a:p>
        </p:txBody>
      </p:sp>
      <p:sp>
        <p:nvSpPr>
          <p:cNvPr id="10244" name="Footer Placeholder 3"/>
          <p:cNvSpPr>
            <a:spLocks noGrp="1"/>
          </p:cNvSpPr>
          <p:nvPr>
            <p:ph type="ftr" sz="quarter" idx="11"/>
          </p:nvPr>
        </p:nvSpPr>
        <p:spPr>
          <a:xfrm>
            <a:off x="2286000" y="6248400"/>
            <a:ext cx="3733800" cy="457200"/>
          </a:xfrm>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a:r>
          </a:p>
          <a:p>
            <a:pPr eaLnBrk="1" hangingPunct="1"/>
            <a:r>
              <a:rPr lang="en-US" altLang="en-US" sz="1400" smtClean="0">
                <a:latin typeface="Comic Sans MS" pitchFamily="66" charset="0"/>
              </a:rPr>
              <a:t>at the Allegheny Intermediate Unit</a:t>
            </a:r>
          </a:p>
        </p:txBody>
      </p:sp>
    </p:spTree>
    <p:extLst>
      <p:ext uri="{BB962C8B-B14F-4D97-AF65-F5344CB8AC3E}">
        <p14:creationId xmlns:p14="http://schemas.microsoft.com/office/powerpoint/2010/main" val="1538784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52400" y="152400"/>
            <a:ext cx="8382000" cy="1219200"/>
          </a:xfrm>
        </p:spPr>
        <p:txBody>
          <a:bodyPr>
            <a:normAutofit fontScale="90000"/>
          </a:bodyPr>
          <a:lstStyle/>
          <a:p>
            <a:r>
              <a:rPr lang="en-US" altLang="en-US" smtClean="0"/>
              <a:t>Possible Questions to Support the Big Ideas X2</a:t>
            </a:r>
          </a:p>
        </p:txBody>
      </p:sp>
      <p:sp>
        <p:nvSpPr>
          <p:cNvPr id="11267" name="Content Placeholder 2" descr="Rectangle: Click to edit Master text styles&#10;Second level&#10;Third level&#10;Fourth level&#10;Fifth level"/>
          <p:cNvSpPr>
            <a:spLocks noGrp="1"/>
          </p:cNvSpPr>
          <p:nvPr>
            <p:ph idx="1"/>
          </p:nvPr>
        </p:nvSpPr>
        <p:spPr>
          <a:xfrm>
            <a:off x="685800" y="1600200"/>
            <a:ext cx="8229600" cy="4495800"/>
          </a:xfrm>
        </p:spPr>
        <p:txBody>
          <a:bodyPr/>
          <a:lstStyle/>
          <a:p>
            <a:r>
              <a:rPr lang="en-US" altLang="en-US" sz="2800" i="1" smtClean="0"/>
              <a:t>What does it mean to have twice as much? What does it mean to double a quantity?</a:t>
            </a:r>
            <a:endParaRPr lang="en-US" altLang="en-US" sz="2800" smtClean="0"/>
          </a:p>
          <a:p>
            <a:r>
              <a:rPr lang="en-US" altLang="en-US" sz="2800" i="1" smtClean="0"/>
              <a:t>What does it mean to have half as much?</a:t>
            </a:r>
            <a:endParaRPr lang="en-US" altLang="en-US" sz="2800" smtClean="0"/>
          </a:p>
          <a:p>
            <a:r>
              <a:rPr lang="en-US" altLang="en-US" sz="2800" i="1" smtClean="0"/>
              <a:t>What do the numbers in the equation mean?</a:t>
            </a:r>
            <a:endParaRPr lang="en-US" altLang="en-US" sz="2800" smtClean="0"/>
          </a:p>
          <a:p>
            <a:r>
              <a:rPr lang="en-US" altLang="en-US" sz="2800" i="1" smtClean="0"/>
              <a:t>What patterns do you notice in the products?</a:t>
            </a:r>
            <a:endParaRPr lang="en-US" altLang="en-US" sz="2800" smtClean="0"/>
          </a:p>
          <a:p>
            <a:r>
              <a:rPr lang="en-US" altLang="en-US" sz="2800" i="1" smtClean="0"/>
              <a:t>Does the order of the factors affect the products? Give examples to justify your thinking.</a:t>
            </a:r>
            <a:endParaRPr lang="en-US" altLang="en-US" sz="2800" smtClean="0"/>
          </a:p>
          <a:p>
            <a:r>
              <a:rPr lang="en-US" altLang="en-US" sz="2800" i="1" smtClean="0"/>
              <a:t>How are a sum and a product the same? How are they different?</a:t>
            </a:r>
            <a:endParaRPr lang="en-US" altLang="en-US" sz="2800" smtClean="0"/>
          </a:p>
        </p:txBody>
      </p:sp>
      <p:sp>
        <p:nvSpPr>
          <p:cNvPr id="11268" name="Footer Placeholder 3"/>
          <p:cNvSpPr>
            <a:spLocks noGrp="1"/>
          </p:cNvSpPr>
          <p:nvPr>
            <p:ph type="ftr" sz="quarter" idx="11"/>
          </p:nvPr>
        </p:nvSpPr>
        <p:spPr>
          <a:xfrm>
            <a:off x="2590800" y="6248400"/>
            <a:ext cx="3962400" cy="457200"/>
          </a:xfrm>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a:t>
            </a:r>
          </a:p>
          <a:p>
            <a:pPr eaLnBrk="1" hangingPunct="1"/>
            <a:r>
              <a:rPr lang="en-US" altLang="en-US" sz="1400" smtClean="0">
                <a:latin typeface="Comic Sans MS" pitchFamily="66" charset="0"/>
              </a:rPr>
              <a:t> at the Allegheny Intermediate Unit</a:t>
            </a:r>
          </a:p>
        </p:txBody>
      </p:sp>
    </p:spTree>
    <p:extLst>
      <p:ext uri="{BB962C8B-B14F-4D97-AF65-F5344CB8AC3E}">
        <p14:creationId xmlns:p14="http://schemas.microsoft.com/office/powerpoint/2010/main" val="34159452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533400" y="457200"/>
            <a:ext cx="6870700" cy="762000"/>
          </a:xfrm>
        </p:spPr>
        <p:txBody>
          <a:bodyPr>
            <a:normAutofit fontScale="90000"/>
          </a:bodyPr>
          <a:lstStyle/>
          <a:p>
            <a:r>
              <a:rPr lang="en-US" altLang="en-US" dirty="0" smtClean="0"/>
              <a:t>Literature Connection</a:t>
            </a:r>
          </a:p>
        </p:txBody>
      </p:sp>
      <p:sp>
        <p:nvSpPr>
          <p:cNvPr id="9219" name="Content Placeholder 2" descr="Rectangle: Click to edit Master text styles&#10;Second level&#10;Third level&#10;Fourth level&#10;Fifth level"/>
          <p:cNvSpPr>
            <a:spLocks noGrp="1"/>
          </p:cNvSpPr>
          <p:nvPr>
            <p:ph idx="1"/>
          </p:nvPr>
        </p:nvSpPr>
        <p:spPr>
          <a:xfrm>
            <a:off x="381000" y="1219200"/>
            <a:ext cx="8458200" cy="4876800"/>
          </a:xfrm>
        </p:spPr>
        <p:txBody>
          <a:bodyPr>
            <a:noAutofit/>
          </a:bodyPr>
          <a:lstStyle/>
          <a:p>
            <a:pPr>
              <a:defRPr/>
            </a:pPr>
            <a:r>
              <a:rPr lang="en-US" sz="3200" i="1" dirty="0" smtClean="0"/>
              <a:t>Two of Everything</a:t>
            </a:r>
            <a:r>
              <a:rPr lang="en-US" sz="3200" dirty="0" smtClean="0"/>
              <a:t>– read and discuss. </a:t>
            </a:r>
          </a:p>
          <a:p>
            <a:pPr>
              <a:defRPr/>
            </a:pPr>
            <a:r>
              <a:rPr lang="en-US" sz="3200" i="1" dirty="0" smtClean="0"/>
              <a:t>After story, discuss what doubled. Ask:</a:t>
            </a:r>
          </a:p>
          <a:p>
            <a:pPr lvl="1">
              <a:defRPr/>
            </a:pPr>
            <a:r>
              <a:rPr lang="en-US" sz="3200" dirty="0" smtClean="0"/>
              <a:t>Are doubling and twice as many the same? Explain.</a:t>
            </a:r>
          </a:p>
          <a:p>
            <a:pPr lvl="1">
              <a:defRPr/>
            </a:pPr>
            <a:r>
              <a:rPr lang="en-US" sz="3200" dirty="0" smtClean="0"/>
              <a:t>Can you find twice as many by adding? How?</a:t>
            </a:r>
          </a:p>
          <a:p>
            <a:pPr lvl="1">
              <a:defRPr/>
            </a:pPr>
            <a:r>
              <a:rPr lang="en-US" sz="3200" dirty="0" smtClean="0"/>
              <a:t>Can you find twice as many by multiplying? How?</a:t>
            </a:r>
          </a:p>
          <a:p>
            <a:pPr marL="457200" lvl="1" indent="0">
              <a:buFontTx/>
              <a:buNone/>
              <a:defRPr/>
            </a:pPr>
            <a:endParaRPr lang="en-US" sz="3200" dirty="0" smtClean="0"/>
          </a:p>
        </p:txBody>
      </p:sp>
      <p:sp>
        <p:nvSpPr>
          <p:cNvPr id="12292" name="Footer Placeholder 3"/>
          <p:cNvSpPr>
            <a:spLocks noGrp="1"/>
          </p:cNvSpPr>
          <p:nvPr>
            <p:ph type="ftr" sz="quarter" idx="11"/>
          </p:nvPr>
        </p:nvSpPr>
        <p:spPr>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the Allegheny Intermediate Unit</a:t>
            </a:r>
          </a:p>
        </p:txBody>
      </p:sp>
    </p:spTree>
    <p:extLst>
      <p:ext uri="{BB962C8B-B14F-4D97-AF65-F5344CB8AC3E}">
        <p14:creationId xmlns:p14="http://schemas.microsoft.com/office/powerpoint/2010/main" val="31899831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152400"/>
            <a:ext cx="6870700" cy="1219200"/>
          </a:xfrm>
        </p:spPr>
        <p:txBody>
          <a:bodyPr/>
          <a:lstStyle/>
          <a:p>
            <a:r>
              <a:rPr lang="en-US" altLang="en-US" smtClean="0"/>
              <a:t>Word Problems</a:t>
            </a:r>
          </a:p>
        </p:txBody>
      </p:sp>
      <p:sp>
        <p:nvSpPr>
          <p:cNvPr id="13315" name="Content Placeholder 2" descr="Rectangle: Click to edit Master text styles&#10;Second level&#10;Third level&#10;Fourth level&#10;Fifth level"/>
          <p:cNvSpPr>
            <a:spLocks noGrp="1"/>
          </p:cNvSpPr>
          <p:nvPr>
            <p:ph idx="1"/>
          </p:nvPr>
        </p:nvSpPr>
        <p:spPr>
          <a:xfrm>
            <a:off x="381000" y="1447800"/>
            <a:ext cx="8229600" cy="4038600"/>
          </a:xfrm>
        </p:spPr>
        <p:txBody>
          <a:bodyPr>
            <a:normAutofit/>
          </a:bodyPr>
          <a:lstStyle/>
          <a:p>
            <a:r>
              <a:rPr lang="en-US" altLang="en-US" sz="3600" dirty="0" smtClean="0"/>
              <a:t>Students need to visualize the facts using a concrete model and move from concrete/visual experiences to symbolic representations.  They need to use concrete items and draw pictures.</a:t>
            </a:r>
          </a:p>
        </p:txBody>
      </p:sp>
      <p:sp>
        <p:nvSpPr>
          <p:cNvPr id="13316" name="Footer Placeholder 3"/>
          <p:cNvSpPr>
            <a:spLocks noGrp="1"/>
          </p:cNvSpPr>
          <p:nvPr>
            <p:ph type="ftr" sz="quarter" idx="11"/>
          </p:nvPr>
        </p:nvSpPr>
        <p:spPr>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the Allegheny Intermediate Unit</a:t>
            </a:r>
          </a:p>
        </p:txBody>
      </p:sp>
    </p:spTree>
    <p:extLst>
      <p:ext uri="{BB962C8B-B14F-4D97-AF65-F5344CB8AC3E}">
        <p14:creationId xmlns:p14="http://schemas.microsoft.com/office/powerpoint/2010/main" val="39765908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85800" y="152400"/>
            <a:ext cx="6870700" cy="1219200"/>
          </a:xfrm>
        </p:spPr>
        <p:txBody>
          <a:bodyPr/>
          <a:lstStyle/>
          <a:p>
            <a:r>
              <a:rPr lang="en-US" altLang="en-US" smtClean="0"/>
              <a:t>Word Problems</a:t>
            </a:r>
          </a:p>
        </p:txBody>
      </p:sp>
      <p:sp>
        <p:nvSpPr>
          <p:cNvPr id="3" name="Content Placeholder 2" descr="Rectangle: Click to edit Master text styles&#10;Second level&#10;Third level&#10;Fourth level&#10;Fifth level"/>
          <p:cNvSpPr>
            <a:spLocks noGrp="1"/>
          </p:cNvSpPr>
          <p:nvPr>
            <p:ph idx="1"/>
          </p:nvPr>
        </p:nvSpPr>
        <p:spPr>
          <a:xfrm>
            <a:off x="381000" y="1447800"/>
            <a:ext cx="8229600" cy="4572000"/>
          </a:xfrm>
        </p:spPr>
        <p:txBody>
          <a:bodyPr>
            <a:normAutofit/>
          </a:bodyPr>
          <a:lstStyle/>
          <a:p>
            <a:pPr>
              <a:defRPr/>
            </a:pPr>
            <a:r>
              <a:rPr lang="en-US" sz="3600" dirty="0" smtClean="0"/>
              <a:t>Pose problem such as the following:</a:t>
            </a:r>
          </a:p>
          <a:p>
            <a:pPr lvl="1">
              <a:defRPr/>
            </a:pPr>
            <a:r>
              <a:rPr lang="en-US" sz="3600" dirty="0" smtClean="0"/>
              <a:t>Mrs. Short baked some chocolate brownies. She placed 6 plates on the table and put 2 brownies on each plate. How many brownies did she put on plates?</a:t>
            </a:r>
          </a:p>
          <a:p>
            <a:pPr marL="457200" lvl="1" indent="0">
              <a:buFontTx/>
              <a:buNone/>
              <a:defRPr/>
            </a:pPr>
            <a:endParaRPr lang="en-US" sz="3600" dirty="0"/>
          </a:p>
        </p:txBody>
      </p:sp>
      <p:sp>
        <p:nvSpPr>
          <p:cNvPr id="14340" name="Footer Placeholder 3"/>
          <p:cNvSpPr>
            <a:spLocks noGrp="1"/>
          </p:cNvSpPr>
          <p:nvPr>
            <p:ph type="ftr" sz="quarter" idx="11"/>
          </p:nvPr>
        </p:nvSpPr>
        <p:spPr>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the Allegheny Intermediate Unit</a:t>
            </a:r>
          </a:p>
        </p:txBody>
      </p:sp>
    </p:spTree>
    <p:extLst>
      <p:ext uri="{BB962C8B-B14F-4D97-AF65-F5344CB8AC3E}">
        <p14:creationId xmlns:p14="http://schemas.microsoft.com/office/powerpoint/2010/main" val="6005029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457200"/>
            <a:ext cx="7924800" cy="762000"/>
          </a:xfrm>
        </p:spPr>
        <p:txBody>
          <a:bodyPr>
            <a:normAutofit fontScale="90000"/>
          </a:bodyPr>
          <a:lstStyle/>
          <a:p>
            <a:r>
              <a:rPr lang="en-US" altLang="en-US" dirty="0" smtClean="0"/>
              <a:t>Observe Patterns with Twos</a:t>
            </a:r>
          </a:p>
        </p:txBody>
      </p:sp>
      <p:sp>
        <p:nvSpPr>
          <p:cNvPr id="3" name="Content Placeholder 2" descr="Rectangle: Click to edit Master text styles&#10;Second level&#10;Third level&#10;Fourth level&#10;Fifth level"/>
          <p:cNvSpPr>
            <a:spLocks noGrp="1"/>
          </p:cNvSpPr>
          <p:nvPr>
            <p:ph idx="1"/>
          </p:nvPr>
        </p:nvSpPr>
        <p:spPr>
          <a:xfrm>
            <a:off x="381000" y="1447800"/>
            <a:ext cx="8229600" cy="4572000"/>
          </a:xfrm>
        </p:spPr>
        <p:txBody>
          <a:bodyPr>
            <a:normAutofit/>
          </a:bodyPr>
          <a:lstStyle/>
          <a:p>
            <a:pPr>
              <a:defRPr/>
            </a:pPr>
            <a:r>
              <a:rPr lang="en-US" sz="3200" dirty="0" smtClean="0"/>
              <a:t>Have students think about a series of brownie problems, and write a multiplication equation to solve each one.</a:t>
            </a:r>
          </a:p>
          <a:p>
            <a:pPr marL="742950" lvl="2" indent="-342900">
              <a:buSzPct val="110000"/>
              <a:buFont typeface="Wingdings" pitchFamily="2" charset="2"/>
              <a:buBlip>
                <a:blip r:embed="rId2"/>
              </a:buBlip>
              <a:defRPr/>
            </a:pPr>
            <a:r>
              <a:rPr lang="en-US" sz="2800" dirty="0" smtClean="0"/>
              <a:t>1 plate with 2 </a:t>
            </a:r>
            <a:r>
              <a:rPr lang="en-US" sz="2800" dirty="0"/>
              <a:t>brownies on each plate. </a:t>
            </a:r>
            <a:endParaRPr lang="en-US" sz="2800" dirty="0" smtClean="0"/>
          </a:p>
          <a:p>
            <a:pPr marL="742950" lvl="2" indent="-342900">
              <a:buSzPct val="110000"/>
              <a:buFont typeface="Wingdings" pitchFamily="2" charset="2"/>
              <a:buBlip>
                <a:blip r:embed="rId2"/>
              </a:buBlip>
              <a:defRPr/>
            </a:pPr>
            <a:r>
              <a:rPr lang="en-US" sz="2800" dirty="0" smtClean="0"/>
              <a:t>2 plates </a:t>
            </a:r>
            <a:r>
              <a:rPr lang="en-US" sz="2800" dirty="0"/>
              <a:t>with 2 brownies on each plate. </a:t>
            </a:r>
            <a:r>
              <a:rPr lang="en-US" sz="2800" dirty="0" smtClean="0"/>
              <a:t>…..</a:t>
            </a:r>
          </a:p>
          <a:p>
            <a:pPr marL="742950" lvl="2" indent="-342900">
              <a:buSzPct val="110000"/>
              <a:buFont typeface="Wingdings" pitchFamily="2" charset="2"/>
              <a:buBlip>
                <a:blip r:embed="rId2"/>
              </a:buBlip>
              <a:defRPr/>
            </a:pPr>
            <a:r>
              <a:rPr lang="en-US" sz="2800" dirty="0" smtClean="0"/>
              <a:t>10 </a:t>
            </a:r>
            <a:r>
              <a:rPr lang="en-US" sz="2800" dirty="0"/>
              <a:t>plates with 2 brownies on each plate. </a:t>
            </a:r>
          </a:p>
          <a:p>
            <a:pPr marL="742950" lvl="2" indent="-342900">
              <a:buSzPct val="110000"/>
              <a:buFont typeface="Wingdings" pitchFamily="2" charset="2"/>
              <a:buBlip>
                <a:blip r:embed="rId2"/>
              </a:buBlip>
              <a:defRPr/>
            </a:pPr>
            <a:endParaRPr lang="en-US" sz="2800" dirty="0"/>
          </a:p>
          <a:p>
            <a:pPr marL="342900" lvl="1" indent="-342900">
              <a:buSzPct val="110000"/>
              <a:buFont typeface="Wingdings" pitchFamily="2" charset="2"/>
              <a:buBlip>
                <a:blip r:embed="rId2"/>
              </a:buBlip>
              <a:defRPr/>
            </a:pPr>
            <a:r>
              <a:rPr lang="en-US" sz="3200" dirty="0" smtClean="0"/>
              <a:t>What patterns do you notice?</a:t>
            </a:r>
            <a:endParaRPr lang="en-US" sz="3200" dirty="0"/>
          </a:p>
          <a:p>
            <a:pPr>
              <a:defRPr/>
            </a:pPr>
            <a:endParaRPr lang="en-US" sz="3200" dirty="0" smtClean="0"/>
          </a:p>
          <a:p>
            <a:pPr marL="457200" lvl="1" indent="0">
              <a:buFontTx/>
              <a:buNone/>
              <a:defRPr/>
            </a:pPr>
            <a:endParaRPr lang="en-US" sz="3200" dirty="0"/>
          </a:p>
        </p:txBody>
      </p:sp>
      <p:sp>
        <p:nvSpPr>
          <p:cNvPr id="15364" name="Footer Placeholder 3"/>
          <p:cNvSpPr>
            <a:spLocks noGrp="1"/>
          </p:cNvSpPr>
          <p:nvPr>
            <p:ph type="ftr" sz="quarter" idx="11"/>
          </p:nvPr>
        </p:nvSpPr>
        <p:spPr>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the Allegheny Intermediate Unit</a:t>
            </a:r>
          </a:p>
        </p:txBody>
      </p:sp>
    </p:spTree>
    <p:extLst>
      <p:ext uri="{BB962C8B-B14F-4D97-AF65-F5344CB8AC3E}">
        <p14:creationId xmlns:p14="http://schemas.microsoft.com/office/powerpoint/2010/main" val="1366710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85800" y="152400"/>
            <a:ext cx="6870700" cy="1295400"/>
          </a:xfrm>
        </p:spPr>
        <p:txBody>
          <a:bodyPr/>
          <a:lstStyle/>
          <a:p>
            <a:r>
              <a:rPr lang="en-US" altLang="en-US" smtClean="0"/>
              <a:t>Commutative Property</a:t>
            </a:r>
          </a:p>
        </p:txBody>
      </p:sp>
      <p:sp>
        <p:nvSpPr>
          <p:cNvPr id="16387" name="Content Placeholder 2" descr="Rectangle: Click to edit Master text styles&#10;Second level&#10;Third level&#10;Fourth level&#10;Fifth level"/>
          <p:cNvSpPr>
            <a:spLocks noGrp="1"/>
          </p:cNvSpPr>
          <p:nvPr>
            <p:ph idx="1"/>
          </p:nvPr>
        </p:nvSpPr>
        <p:spPr/>
        <p:txBody>
          <a:bodyPr>
            <a:normAutofit/>
          </a:bodyPr>
          <a:lstStyle/>
          <a:p>
            <a:r>
              <a:rPr lang="en-US" altLang="en-US" sz="3200" dirty="0" smtClean="0"/>
              <a:t>Provide students with manipulatives and paper. The paper can represent the baskets. Have them determine the answer to the following:</a:t>
            </a:r>
          </a:p>
          <a:p>
            <a:pPr lvl="1"/>
            <a:r>
              <a:rPr lang="en-US" altLang="en-US" sz="3200" dirty="0" smtClean="0"/>
              <a:t>Colin had 2 baskets with 3 apples in each basket, how many apples did he have? </a:t>
            </a:r>
          </a:p>
          <a:p>
            <a:pPr lvl="1"/>
            <a:r>
              <a:rPr lang="en-US" altLang="en-US" sz="3200" dirty="0" smtClean="0"/>
              <a:t>Colin had 3 baskets with 2 apples in each basket. How many apples did he have? </a:t>
            </a:r>
          </a:p>
        </p:txBody>
      </p:sp>
      <p:sp>
        <p:nvSpPr>
          <p:cNvPr id="16388" name="Footer Placeholder 3"/>
          <p:cNvSpPr>
            <a:spLocks noGrp="1"/>
          </p:cNvSpPr>
          <p:nvPr>
            <p:ph type="ftr" sz="quarter" idx="11"/>
          </p:nvPr>
        </p:nvSpPr>
        <p:spPr>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the Allegheny Intermediate Unit</a:t>
            </a:r>
          </a:p>
        </p:txBody>
      </p:sp>
    </p:spTree>
    <p:extLst>
      <p:ext uri="{BB962C8B-B14F-4D97-AF65-F5344CB8AC3E}">
        <p14:creationId xmlns:p14="http://schemas.microsoft.com/office/powerpoint/2010/main" val="4882109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85800" y="152400"/>
            <a:ext cx="6870700" cy="1066800"/>
          </a:xfrm>
        </p:spPr>
        <p:txBody>
          <a:bodyPr/>
          <a:lstStyle/>
          <a:p>
            <a:r>
              <a:rPr lang="en-US" altLang="en-US" smtClean="0"/>
              <a:t>Building Automaticity</a:t>
            </a:r>
          </a:p>
        </p:txBody>
      </p:sp>
      <p:sp>
        <p:nvSpPr>
          <p:cNvPr id="17411" name="Content Placeholder 2" descr="Rectangle: Click to edit Master text styles&#10;Second level&#10;Third level&#10;Fourth level&#10;Fifth level"/>
          <p:cNvSpPr>
            <a:spLocks noGrp="1"/>
          </p:cNvSpPr>
          <p:nvPr>
            <p:ph idx="1"/>
          </p:nvPr>
        </p:nvSpPr>
        <p:spPr>
          <a:xfrm>
            <a:off x="685800" y="1371600"/>
            <a:ext cx="7696200" cy="4114800"/>
          </a:xfrm>
        </p:spPr>
        <p:txBody>
          <a:bodyPr>
            <a:normAutofit/>
          </a:bodyPr>
          <a:lstStyle/>
          <a:p>
            <a:pPr>
              <a:defRPr/>
            </a:pPr>
            <a:r>
              <a:rPr lang="en-US" sz="3200" dirty="0" smtClean="0"/>
              <a:t>Short practice – daily routine</a:t>
            </a:r>
          </a:p>
          <a:p>
            <a:pPr lvl="1">
              <a:defRPr/>
            </a:pPr>
            <a:r>
              <a:rPr lang="en-US" sz="3200" dirty="0" smtClean="0"/>
              <a:t>Games </a:t>
            </a:r>
          </a:p>
          <a:p>
            <a:pPr lvl="2">
              <a:defRPr/>
            </a:pPr>
            <a:r>
              <a:rPr lang="en-US" sz="2800" dirty="0" smtClean="0"/>
              <a:t>Rolling for Doubles</a:t>
            </a:r>
          </a:p>
          <a:p>
            <a:pPr lvl="2">
              <a:defRPr/>
            </a:pPr>
            <a:r>
              <a:rPr lang="en-US" sz="2800" dirty="0" smtClean="0"/>
              <a:t>Double Up</a:t>
            </a:r>
          </a:p>
          <a:p>
            <a:pPr lvl="2">
              <a:defRPr/>
            </a:pPr>
            <a:r>
              <a:rPr lang="en-US" sz="2800" dirty="0" smtClean="0"/>
              <a:t>Fact Card Jumps</a:t>
            </a:r>
          </a:p>
          <a:p>
            <a:pPr lvl="2">
              <a:defRPr/>
            </a:pPr>
            <a:r>
              <a:rPr lang="en-US" sz="2800" dirty="0" smtClean="0"/>
              <a:t>Doubles Match Up</a:t>
            </a:r>
          </a:p>
          <a:p>
            <a:pPr>
              <a:defRPr/>
            </a:pPr>
            <a:r>
              <a:rPr lang="en-US" sz="3200" dirty="0" smtClean="0"/>
              <a:t>Connect to Division</a:t>
            </a:r>
          </a:p>
          <a:p>
            <a:pPr marL="0" indent="0">
              <a:buFont typeface="Wingdings" pitchFamily="2" charset="2"/>
              <a:buNone/>
              <a:defRPr/>
            </a:pPr>
            <a:endParaRPr lang="en-US" sz="3200" dirty="0" smtClean="0"/>
          </a:p>
        </p:txBody>
      </p:sp>
      <p:sp>
        <p:nvSpPr>
          <p:cNvPr id="17412" name="Footer Placeholder 3"/>
          <p:cNvSpPr>
            <a:spLocks noGrp="1"/>
          </p:cNvSpPr>
          <p:nvPr>
            <p:ph type="ftr" sz="quarter" idx="11"/>
          </p:nvPr>
        </p:nvSpPr>
        <p:spPr>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the Allegheny Intermediate Unit</a:t>
            </a:r>
          </a:p>
        </p:txBody>
      </p:sp>
    </p:spTree>
    <p:extLst>
      <p:ext uri="{BB962C8B-B14F-4D97-AF65-F5344CB8AC3E}">
        <p14:creationId xmlns:p14="http://schemas.microsoft.com/office/powerpoint/2010/main" val="12703663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85800" y="0"/>
            <a:ext cx="6870700" cy="1219200"/>
          </a:xfrm>
        </p:spPr>
        <p:txBody>
          <a:bodyPr/>
          <a:lstStyle/>
          <a:p>
            <a:pPr eaLnBrk="1" hangingPunct="1"/>
            <a:r>
              <a:rPr lang="en-US" altLang="en-US" smtClean="0"/>
              <a:t>Other Groups of Facts</a:t>
            </a:r>
          </a:p>
        </p:txBody>
      </p:sp>
      <p:sp>
        <p:nvSpPr>
          <p:cNvPr id="18435" name="Content Placeholder 2" descr="Rectangle: Click to edit Master text styles&#10;Second level&#10;Third level&#10;Fourth level&#10;Fifth level"/>
          <p:cNvSpPr>
            <a:spLocks noGrp="1"/>
          </p:cNvSpPr>
          <p:nvPr>
            <p:ph idx="1"/>
          </p:nvPr>
        </p:nvSpPr>
        <p:spPr>
          <a:xfrm>
            <a:off x="304800" y="1295400"/>
            <a:ext cx="8077200" cy="5029200"/>
          </a:xfrm>
        </p:spPr>
        <p:txBody>
          <a:bodyPr/>
          <a:lstStyle/>
          <a:p>
            <a:pPr eaLnBrk="1" hangingPunct="1"/>
            <a:r>
              <a:rPr lang="en-US" altLang="en-US" dirty="0" smtClean="0"/>
              <a:t>For the group of facts assigned to your group, read the pages for your set of facts.</a:t>
            </a:r>
          </a:p>
        </p:txBody>
      </p:sp>
      <p:sp>
        <p:nvSpPr>
          <p:cNvPr id="18436" name="Rectangle 6"/>
          <p:cNvSpPr>
            <a:spLocks noGrp="1" noChangeArrowheads="1"/>
          </p:cNvSpPr>
          <p:nvPr>
            <p:ph type="ftr" sz="quarter" idx="11"/>
          </p:nvPr>
        </p:nvSpPr>
        <p:spPr>
          <a:xfrm>
            <a:off x="1905000" y="6324600"/>
            <a:ext cx="6477000" cy="457200"/>
          </a:xfrm>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latin typeface="Comic Sans MS" pitchFamily="66" charset="0"/>
              </a:rPr>
              <a:t>Math &amp; Science Collaborative at the Allegheny Intermediate Unit</a:t>
            </a:r>
          </a:p>
        </p:txBody>
      </p:sp>
      <p:sp>
        <p:nvSpPr>
          <p:cNvPr id="5" name="Content Placeholder 2" descr="Rectangle: Click to edit Master text styles&#10;Second level&#10;Third level&#10;Fourth level&#10;Fifth level"/>
          <p:cNvSpPr txBox="1">
            <a:spLocks/>
          </p:cNvSpPr>
          <p:nvPr/>
        </p:nvSpPr>
        <p:spPr bwMode="auto">
          <a:xfrm>
            <a:off x="1600200" y="3048000"/>
            <a:ext cx="19050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hlink"/>
              </a:buClr>
              <a:buSzPct val="110000"/>
              <a:buFont typeface="Wingdings" pitchFamily="2" charset="2"/>
              <a:buBlip>
                <a:blip r:embed="rId3"/>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a:lstStyle>
          <a:p>
            <a:pPr eaLnBrk="1" hangingPunct="1">
              <a:defRPr/>
            </a:pPr>
            <a:r>
              <a:rPr lang="en-US" kern="0" dirty="0" smtClean="0"/>
              <a:t>X10</a:t>
            </a:r>
          </a:p>
          <a:p>
            <a:pPr eaLnBrk="1" hangingPunct="1">
              <a:defRPr/>
            </a:pPr>
            <a:r>
              <a:rPr lang="en-US" kern="0" dirty="0" smtClean="0"/>
              <a:t>X5</a:t>
            </a:r>
          </a:p>
          <a:p>
            <a:pPr eaLnBrk="1" hangingPunct="1">
              <a:defRPr/>
            </a:pPr>
            <a:r>
              <a:rPr lang="en-US" kern="0" dirty="0" smtClean="0"/>
              <a:t>x1</a:t>
            </a:r>
          </a:p>
          <a:p>
            <a:pPr eaLnBrk="1" hangingPunct="1">
              <a:defRPr/>
            </a:pPr>
            <a:r>
              <a:rPr lang="en-US" kern="0" dirty="0" smtClean="0"/>
              <a:t>X0</a:t>
            </a:r>
          </a:p>
          <a:p>
            <a:pPr eaLnBrk="1" hangingPunct="1">
              <a:defRPr/>
            </a:pPr>
            <a:r>
              <a:rPr lang="en-US" kern="0" dirty="0" smtClean="0"/>
              <a:t>x3</a:t>
            </a:r>
          </a:p>
        </p:txBody>
      </p:sp>
      <p:sp>
        <p:nvSpPr>
          <p:cNvPr id="6" name="TextBox 5"/>
          <p:cNvSpPr txBox="1"/>
          <p:nvPr/>
        </p:nvSpPr>
        <p:spPr>
          <a:xfrm>
            <a:off x="4308475" y="3048000"/>
            <a:ext cx="1600200" cy="2924175"/>
          </a:xfrm>
          <a:prstGeom prst="rect">
            <a:avLst/>
          </a:prstGeom>
          <a:noFill/>
        </p:spPr>
        <p:txBody>
          <a:bodyPr>
            <a:spAutoFit/>
          </a:bodyPr>
          <a:lstStyle/>
          <a:p>
            <a:pPr marL="457200" indent="-457200">
              <a:buFontTx/>
              <a:buBlip>
                <a:blip r:embed="rId4"/>
              </a:buBlip>
              <a:defRPr/>
            </a:pPr>
            <a:r>
              <a:rPr lang="en-US" sz="3200" dirty="0"/>
              <a:t>X4</a:t>
            </a:r>
          </a:p>
          <a:p>
            <a:pPr marL="457200" indent="-457200">
              <a:buFontTx/>
              <a:buBlip>
                <a:blip r:embed="rId4"/>
              </a:buBlip>
              <a:defRPr/>
            </a:pPr>
            <a:r>
              <a:rPr lang="en-US" sz="3200" dirty="0"/>
              <a:t>X6</a:t>
            </a:r>
          </a:p>
          <a:p>
            <a:pPr marL="457200" indent="-457200">
              <a:buFontTx/>
              <a:buBlip>
                <a:blip r:embed="rId4"/>
              </a:buBlip>
              <a:defRPr/>
            </a:pPr>
            <a:r>
              <a:rPr lang="en-US" sz="3200" dirty="0"/>
              <a:t>X9</a:t>
            </a:r>
          </a:p>
          <a:p>
            <a:pPr marL="457200" indent="-457200">
              <a:buFontTx/>
              <a:buBlip>
                <a:blip r:embed="rId4"/>
              </a:buBlip>
              <a:defRPr/>
            </a:pPr>
            <a:r>
              <a:rPr lang="en-US" sz="3200" dirty="0"/>
              <a:t>X8</a:t>
            </a:r>
          </a:p>
          <a:p>
            <a:pPr marL="457200" indent="-457200">
              <a:buFontTx/>
              <a:buBlip>
                <a:blip r:embed="rId4"/>
              </a:buBlip>
              <a:defRPr/>
            </a:pPr>
            <a:r>
              <a:rPr lang="en-US" sz="3200" dirty="0"/>
              <a:t>x7</a:t>
            </a:r>
          </a:p>
          <a:p>
            <a:pPr>
              <a:defRPr/>
            </a:pPr>
            <a:endParaRPr lang="en-US" dirty="0"/>
          </a:p>
        </p:txBody>
      </p:sp>
    </p:spTree>
    <p:extLst>
      <p:ext uri="{BB962C8B-B14F-4D97-AF65-F5344CB8AC3E}">
        <p14:creationId xmlns:p14="http://schemas.microsoft.com/office/powerpoint/2010/main" val="32575592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4"/>
          <p:cNvSpPr>
            <a:spLocks noGrp="1"/>
          </p:cNvSpPr>
          <p:nvPr>
            <p:ph type="ftr" sz="quarter" idx="11"/>
          </p:nvPr>
        </p:nvSpPr>
        <p:spPr>
          <a:noFill/>
        </p:spPr>
        <p:txBody>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altLang="en-US" sz="1400" smtClean="0"/>
              <a:t>Math &amp; Science Collaborative at the Allegheny Intermediate Unit</a:t>
            </a:r>
          </a:p>
        </p:txBody>
      </p:sp>
      <p:sp>
        <p:nvSpPr>
          <p:cNvPr id="19459" name="Rectangle 2"/>
          <p:cNvSpPr>
            <a:spLocks noGrp="1" noChangeArrowheads="1"/>
          </p:cNvSpPr>
          <p:nvPr>
            <p:ph type="title"/>
          </p:nvPr>
        </p:nvSpPr>
        <p:spPr/>
        <p:txBody>
          <a:bodyPr/>
          <a:lstStyle/>
          <a:p>
            <a:pPr eaLnBrk="1" hangingPunct="1"/>
            <a:r>
              <a:rPr lang="en-US" altLang="en-US" smtClean="0"/>
              <a:t>Sharing</a:t>
            </a:r>
          </a:p>
        </p:txBody>
      </p:sp>
      <p:sp>
        <p:nvSpPr>
          <p:cNvPr id="19460" name="Rectangle 3" descr="Rectangle: Click to edit Master text styles&#10;Second level&#10;Third level&#10;Fourth level&#10;Fifth level"/>
          <p:cNvSpPr>
            <a:spLocks noGrp="1" noChangeArrowheads="1"/>
          </p:cNvSpPr>
          <p:nvPr>
            <p:ph type="body" idx="1"/>
          </p:nvPr>
        </p:nvSpPr>
        <p:spPr/>
        <p:txBody>
          <a:bodyPr/>
          <a:lstStyle/>
          <a:p>
            <a:pPr eaLnBrk="1" hangingPunct="1"/>
            <a:r>
              <a:rPr lang="en-US" altLang="en-US" dirty="0" smtClean="0"/>
              <a:t>Give a brief overview of you group of facts.</a:t>
            </a:r>
          </a:p>
          <a:p>
            <a:pPr eaLnBrk="1" hangingPunct="1"/>
            <a:r>
              <a:rPr lang="en-US" altLang="en-US" dirty="0" smtClean="0"/>
              <a:t>Share: </a:t>
            </a:r>
          </a:p>
          <a:p>
            <a:pPr lvl="1"/>
            <a:r>
              <a:rPr lang="en-US" altLang="en-US" dirty="0" smtClean="0"/>
              <a:t>An interesting activity for </a:t>
            </a:r>
            <a:r>
              <a:rPr lang="en-US" altLang="en-US" smtClean="0"/>
              <a:t>your fact</a:t>
            </a:r>
          </a:p>
          <a:p>
            <a:pPr lvl="1"/>
            <a:endParaRPr lang="en-US" altLang="en-US" dirty="0" smtClean="0"/>
          </a:p>
        </p:txBody>
      </p:sp>
    </p:spTree>
    <p:extLst>
      <p:ext uri="{BB962C8B-B14F-4D97-AF65-F5344CB8AC3E}">
        <p14:creationId xmlns:p14="http://schemas.microsoft.com/office/powerpoint/2010/main" val="2967048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sz="3600" dirty="0"/>
              <a:t>“Mastery of a basic fact means that </a:t>
            </a:r>
            <a:r>
              <a:rPr lang="en-US" sz="3600" dirty="0" smtClean="0"/>
              <a:t>a student </a:t>
            </a:r>
            <a:r>
              <a:rPr lang="en-US" sz="3600" dirty="0"/>
              <a:t>can give a quick response (</a:t>
            </a:r>
            <a:r>
              <a:rPr lang="en-US" sz="3600" dirty="0" smtClean="0"/>
              <a:t>in about </a:t>
            </a:r>
            <a:r>
              <a:rPr lang="en-US" sz="3600" dirty="0"/>
              <a:t>3 seconds) without resorting </a:t>
            </a:r>
            <a:r>
              <a:rPr lang="en-US" sz="3600" dirty="0" smtClean="0"/>
              <a:t>to inefficient </a:t>
            </a:r>
            <a:r>
              <a:rPr lang="en-US" sz="3600" dirty="0"/>
              <a:t>means, such as counting </a:t>
            </a:r>
            <a:r>
              <a:rPr lang="en-US" sz="3600" dirty="0" smtClean="0"/>
              <a:t>by </a:t>
            </a:r>
            <a:r>
              <a:rPr lang="nl-NL" sz="3600" dirty="0" smtClean="0"/>
              <a:t>ones</a:t>
            </a:r>
            <a:r>
              <a:rPr lang="nl-NL" sz="3600" dirty="0"/>
              <a:t>” </a:t>
            </a:r>
            <a:endParaRPr lang="nl-NL" sz="3600" dirty="0" smtClean="0"/>
          </a:p>
          <a:p>
            <a:pPr marL="0" indent="0" algn="r">
              <a:buNone/>
            </a:pPr>
            <a:r>
              <a:rPr lang="nl-NL" sz="3600" dirty="0" smtClean="0"/>
              <a:t>(</a:t>
            </a:r>
            <a:r>
              <a:rPr lang="nl-NL" sz="3600" dirty="0"/>
              <a:t>Van de Walle, Karp, </a:t>
            </a:r>
            <a:r>
              <a:rPr lang="nl-NL" sz="3600" dirty="0" smtClean="0"/>
              <a:t>Bay-Williams, </a:t>
            </a:r>
            <a:r>
              <a:rPr lang="en-US" sz="3600" dirty="0" smtClean="0"/>
              <a:t>2013</a:t>
            </a:r>
            <a:r>
              <a:rPr lang="en-US" sz="3600" dirty="0"/>
              <a:t>, page 171</a:t>
            </a:r>
            <a:r>
              <a:rPr lang="en-US" sz="3600" dirty="0" smtClean="0"/>
              <a:t>). </a:t>
            </a:r>
            <a:endParaRPr lang="en-US" sz="3600"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15049131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Discussion</a:t>
            </a:r>
            <a:endParaRPr lang="en-US" dirty="0"/>
          </a:p>
        </p:txBody>
      </p:sp>
      <p:sp>
        <p:nvSpPr>
          <p:cNvPr id="3" name="Content Placeholder 2"/>
          <p:cNvSpPr>
            <a:spLocks noGrp="1"/>
          </p:cNvSpPr>
          <p:nvPr>
            <p:ph idx="1"/>
          </p:nvPr>
        </p:nvSpPr>
        <p:spPr/>
        <p:txBody>
          <a:bodyPr>
            <a:normAutofit/>
          </a:bodyPr>
          <a:lstStyle/>
          <a:p>
            <a:r>
              <a:rPr lang="en-US" sz="3200" b="1" dirty="0" smtClean="0"/>
              <a:t>Read and discuss: “Fluency</a:t>
            </a:r>
            <a:r>
              <a:rPr lang="en-US" sz="3200" b="1" dirty="0"/>
              <a:t>: Simply Fast and Accurate? I Think Not</a:t>
            </a:r>
            <a:r>
              <a:rPr lang="en-US" sz="3200" b="1" dirty="0" smtClean="0"/>
              <a:t>!” </a:t>
            </a:r>
            <a:r>
              <a:rPr lang="en-US" sz="3200" dirty="0" smtClean="0"/>
              <a:t>by </a:t>
            </a:r>
            <a:r>
              <a:rPr lang="en-US" sz="3200" dirty="0"/>
              <a:t>NCTM </a:t>
            </a:r>
            <a:r>
              <a:rPr lang="en-US" sz="3200" dirty="0" smtClean="0"/>
              <a:t>Past President </a:t>
            </a:r>
            <a:r>
              <a:rPr lang="en-US" sz="3200" dirty="0"/>
              <a:t>Linda M. </a:t>
            </a:r>
            <a:r>
              <a:rPr lang="en-US" sz="3200" dirty="0" err="1" smtClean="0"/>
              <a:t>Gojak</a:t>
            </a:r>
            <a:endParaRPr lang="en-US" sz="3200" dirty="0" smtClean="0"/>
          </a:p>
          <a:p>
            <a:r>
              <a:rPr lang="en-US" sz="3200" dirty="0" smtClean="0"/>
              <a:t>How do the ideas in the article resonate with your ideas?</a:t>
            </a:r>
          </a:p>
          <a:p>
            <a:r>
              <a:rPr lang="en-US" sz="3200" dirty="0" smtClean="0"/>
              <a:t>What is the same? What is different?</a:t>
            </a:r>
          </a:p>
          <a:p>
            <a:r>
              <a:rPr lang="en-US" sz="3200" dirty="0" smtClean="0"/>
              <a:t>What stood out for you?</a:t>
            </a:r>
            <a:endParaRPr lang="en-US" sz="32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10476952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Fluency</a:t>
            </a:r>
            <a:endParaRPr lang="en-US" dirty="0"/>
          </a:p>
        </p:txBody>
      </p:sp>
      <p:sp>
        <p:nvSpPr>
          <p:cNvPr id="3" name="Content Placeholder 2"/>
          <p:cNvSpPr>
            <a:spLocks noGrp="1"/>
          </p:cNvSpPr>
          <p:nvPr>
            <p:ph idx="1"/>
          </p:nvPr>
        </p:nvSpPr>
        <p:spPr/>
        <p:txBody>
          <a:bodyPr>
            <a:normAutofit/>
          </a:bodyPr>
          <a:lstStyle/>
          <a:p>
            <a:r>
              <a:rPr lang="en-US" sz="4400" dirty="0" smtClean="0"/>
              <a:t>Look back at your ideas about fluency. </a:t>
            </a:r>
          </a:p>
          <a:p>
            <a:r>
              <a:rPr lang="en-US" sz="4400" dirty="0" smtClean="0"/>
              <a:t>What ideas, if any, do </a:t>
            </a:r>
            <a:r>
              <a:rPr lang="en-US" sz="4400" smtClean="0"/>
              <a:t>you want to add </a:t>
            </a:r>
            <a:r>
              <a:rPr lang="en-US" sz="4400" dirty="0" smtClean="0"/>
              <a:t>to </a:t>
            </a:r>
            <a:r>
              <a:rPr lang="en-US" sz="4400" smtClean="0"/>
              <a:t>your ideas?</a:t>
            </a:r>
            <a:endParaRPr lang="en-US" sz="4400" dirty="0"/>
          </a:p>
        </p:txBody>
      </p:sp>
      <p:sp>
        <p:nvSpPr>
          <p:cNvPr id="4" name="Footer Placeholder 3"/>
          <p:cNvSpPr>
            <a:spLocks noGrp="1"/>
          </p:cNvSpPr>
          <p:nvPr>
            <p:ph type="ftr" sz="quarter" idx="11"/>
          </p:nvPr>
        </p:nvSpPr>
        <p:spPr/>
        <p:txBody>
          <a:bodyPr/>
          <a:lstStyle/>
          <a:p>
            <a:pPr algn="ctr"/>
            <a:r>
              <a:rPr lang="en-US" dirty="0" smtClean="0"/>
              <a:t>Math &amp; Science Collaborative</a:t>
            </a:r>
          </a:p>
          <a:p>
            <a:pPr algn="ctr"/>
            <a:r>
              <a:rPr lang="en-US" dirty="0" smtClean="0"/>
              <a:t> at the Allegheny Intermediate Unit</a:t>
            </a:r>
            <a:endParaRPr lang="en-US" dirty="0"/>
          </a:p>
        </p:txBody>
      </p:sp>
    </p:spTree>
    <p:extLst>
      <p:ext uri="{BB962C8B-B14F-4D97-AF65-F5344CB8AC3E}">
        <p14:creationId xmlns:p14="http://schemas.microsoft.com/office/powerpoint/2010/main" val="1796742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Math &amp; Science Collaborative</a:t>
            </a:r>
          </a:p>
          <a:p>
            <a:r>
              <a:rPr lang="en-US" smtClean="0"/>
              <a:t>at the Allegheny Intermediate Unit</a:t>
            </a:r>
            <a:endParaRPr lang="en-US" dirty="0"/>
          </a:p>
        </p:txBody>
      </p:sp>
      <p:sp>
        <p:nvSpPr>
          <p:cNvPr id="4" name="Title 3"/>
          <p:cNvSpPr>
            <a:spLocks noGrp="1"/>
          </p:cNvSpPr>
          <p:nvPr>
            <p:ph type="title"/>
          </p:nvPr>
        </p:nvSpPr>
        <p:spPr>
          <a:xfrm>
            <a:off x="457200" y="152400"/>
            <a:ext cx="7756263" cy="1054250"/>
          </a:xfrm>
        </p:spPr>
        <p:txBody>
          <a:bodyPr/>
          <a:lstStyle/>
          <a:p>
            <a:r>
              <a:rPr lang="en-US" sz="2400" dirty="0" smtClean="0"/>
              <a:t>Modules are built on the strands</a:t>
            </a:r>
            <a:endParaRPr lang="en-US" sz="24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1371600"/>
            <a:ext cx="42672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371600"/>
            <a:ext cx="4151313" cy="528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28603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Math &amp; Science Collaborative</a:t>
            </a:r>
          </a:p>
          <a:p>
            <a:r>
              <a:rPr lang="en-US" smtClean="0"/>
              <a:t>at the Allegheny Intermediate Unit</a:t>
            </a:r>
            <a:endParaRPr lang="en-US" dirty="0"/>
          </a:p>
        </p:txBody>
      </p:sp>
      <p:sp>
        <p:nvSpPr>
          <p:cNvPr id="4" name="Title 3"/>
          <p:cNvSpPr>
            <a:spLocks noGrp="1"/>
          </p:cNvSpPr>
          <p:nvPr>
            <p:ph type="title"/>
          </p:nvPr>
        </p:nvSpPr>
        <p:spPr>
          <a:xfrm>
            <a:off x="693867" y="381000"/>
            <a:ext cx="8831133" cy="656902"/>
          </a:xfrm>
        </p:spPr>
        <p:txBody>
          <a:bodyPr>
            <a:normAutofit/>
          </a:bodyPr>
          <a:lstStyle/>
          <a:p>
            <a:r>
              <a:rPr lang="en-US" sz="3200" dirty="0" smtClean="0"/>
              <a:t>foundational </a:t>
            </a:r>
            <a:r>
              <a:rPr lang="en-US" sz="3200" dirty="0" smtClean="0"/>
              <a:t>development occurs </a:t>
            </a:r>
            <a:r>
              <a:rPr lang="en-US" sz="3200" dirty="0" err="1" smtClean="0"/>
              <a:t>PreK</a:t>
            </a:r>
            <a:r>
              <a:rPr lang="en-US" sz="3200" dirty="0" smtClean="0"/>
              <a:t>- Grade 2</a:t>
            </a:r>
            <a:endParaRPr lang="en-US" sz="3200"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648" y="1676400"/>
            <a:ext cx="44831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999" y="1585904"/>
            <a:ext cx="4151313" cy="528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239000" y="1060601"/>
            <a:ext cx="685800" cy="369332"/>
          </a:xfrm>
          <a:prstGeom prst="rect">
            <a:avLst/>
          </a:prstGeom>
          <a:noFill/>
        </p:spPr>
        <p:txBody>
          <a:bodyPr wrap="square" rtlCol="0">
            <a:spAutoFit/>
          </a:bodyPr>
          <a:lstStyle/>
          <a:p>
            <a:r>
              <a:rPr lang="en-US" dirty="0" smtClean="0"/>
              <a:t>16%</a:t>
            </a:r>
          </a:p>
        </p:txBody>
      </p:sp>
      <p:cxnSp>
        <p:nvCxnSpPr>
          <p:cNvPr id="9" name="Straight Arrow Connector 8"/>
          <p:cNvCxnSpPr/>
          <p:nvPr/>
        </p:nvCxnSpPr>
        <p:spPr>
          <a:xfrm flipH="1">
            <a:off x="7239000" y="1299074"/>
            <a:ext cx="304800" cy="3653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Right Brace 10"/>
          <p:cNvSpPr/>
          <p:nvPr/>
        </p:nvSpPr>
        <p:spPr>
          <a:xfrm rot="16200000">
            <a:off x="5562180" y="507229"/>
            <a:ext cx="442957" cy="230108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5334000" y="1114408"/>
            <a:ext cx="1181100" cy="369332"/>
          </a:xfrm>
          <a:prstGeom prst="rect">
            <a:avLst/>
          </a:prstGeom>
          <a:noFill/>
        </p:spPr>
        <p:txBody>
          <a:bodyPr wrap="square" rtlCol="0">
            <a:spAutoFit/>
          </a:bodyPr>
          <a:lstStyle/>
          <a:p>
            <a:r>
              <a:rPr lang="en-US" dirty="0"/>
              <a:t>K-2=49%</a:t>
            </a:r>
          </a:p>
        </p:txBody>
      </p:sp>
      <p:sp>
        <p:nvSpPr>
          <p:cNvPr id="15" name="Oval 14"/>
          <p:cNvSpPr/>
          <p:nvPr/>
        </p:nvSpPr>
        <p:spPr>
          <a:xfrm>
            <a:off x="76200" y="2514600"/>
            <a:ext cx="2286000" cy="838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752419" y="1401238"/>
            <a:ext cx="685800" cy="369332"/>
          </a:xfrm>
          <a:prstGeom prst="rect">
            <a:avLst/>
          </a:prstGeom>
          <a:noFill/>
        </p:spPr>
        <p:txBody>
          <a:bodyPr wrap="square" rtlCol="0">
            <a:spAutoFit/>
          </a:bodyPr>
          <a:lstStyle/>
          <a:p>
            <a:r>
              <a:rPr lang="en-US" dirty="0" smtClean="0"/>
              <a:t>30%</a:t>
            </a:r>
          </a:p>
        </p:txBody>
      </p:sp>
      <p:sp>
        <p:nvSpPr>
          <p:cNvPr id="20" name="TextBox 19"/>
          <p:cNvSpPr txBox="1"/>
          <p:nvPr/>
        </p:nvSpPr>
        <p:spPr>
          <a:xfrm>
            <a:off x="8380412" y="853236"/>
            <a:ext cx="685800" cy="369332"/>
          </a:xfrm>
          <a:prstGeom prst="rect">
            <a:avLst/>
          </a:prstGeom>
          <a:noFill/>
        </p:spPr>
        <p:txBody>
          <a:bodyPr wrap="square" rtlCol="0">
            <a:spAutoFit/>
          </a:bodyPr>
          <a:lstStyle/>
          <a:p>
            <a:r>
              <a:rPr lang="en-US" dirty="0" smtClean="0"/>
              <a:t>25%</a:t>
            </a:r>
          </a:p>
        </p:txBody>
      </p:sp>
      <p:cxnSp>
        <p:nvCxnSpPr>
          <p:cNvPr id="21" name="Straight Arrow Connector 20"/>
          <p:cNvCxnSpPr/>
          <p:nvPr/>
        </p:nvCxnSpPr>
        <p:spPr>
          <a:xfrm flipH="1">
            <a:off x="7924800" y="1550564"/>
            <a:ext cx="76200" cy="6592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8438219" y="1106737"/>
            <a:ext cx="152400" cy="11030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059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Mental Math</a:t>
            </a:r>
            <a:endParaRPr lang="en-US" dirty="0"/>
          </a:p>
        </p:txBody>
      </p:sp>
      <p:sp>
        <p:nvSpPr>
          <p:cNvPr id="3" name="Content Placeholder 2"/>
          <p:cNvSpPr>
            <a:spLocks noGrp="1"/>
          </p:cNvSpPr>
          <p:nvPr>
            <p:ph idx="1"/>
          </p:nvPr>
        </p:nvSpPr>
        <p:spPr>
          <a:xfrm>
            <a:off x="228600" y="1295400"/>
            <a:ext cx="8534400" cy="5257800"/>
          </a:xfrm>
        </p:spPr>
        <p:txBody>
          <a:bodyPr>
            <a:noAutofit/>
          </a:bodyPr>
          <a:lstStyle/>
          <a:p>
            <a:r>
              <a:rPr lang="en-US" sz="3200" dirty="0" smtClean="0"/>
              <a:t>Encourages students to build on number relationships to solve problems instead of memorized </a:t>
            </a:r>
            <a:r>
              <a:rPr lang="en-US" sz="3200" dirty="0"/>
              <a:t>procedures </a:t>
            </a:r>
          </a:p>
          <a:p>
            <a:r>
              <a:rPr lang="en-US" sz="3200" dirty="0" smtClean="0"/>
              <a:t>Using number relationships helps students develop </a:t>
            </a:r>
            <a:r>
              <a:rPr lang="en-US" sz="3200" i="1" dirty="0" smtClean="0"/>
              <a:t>efficient</a:t>
            </a:r>
            <a:r>
              <a:rPr lang="en-US" sz="3200" dirty="0" smtClean="0"/>
              <a:t>, </a:t>
            </a:r>
            <a:r>
              <a:rPr lang="en-US" sz="3200" i="1" dirty="0" smtClean="0"/>
              <a:t>flexible</a:t>
            </a:r>
            <a:r>
              <a:rPr lang="en-US" sz="3200" dirty="0" smtClean="0"/>
              <a:t> strategies with </a:t>
            </a:r>
            <a:r>
              <a:rPr lang="en-US" sz="3200" i="1" dirty="0" smtClean="0"/>
              <a:t>accuracy</a:t>
            </a:r>
          </a:p>
          <a:p>
            <a:r>
              <a:rPr lang="en-US" sz="3200" dirty="0" smtClean="0"/>
              <a:t>Causes students to be efficient to avoid holding numerous quantities in their heads </a:t>
            </a:r>
          </a:p>
          <a:p>
            <a:r>
              <a:rPr lang="en-US" sz="3200" dirty="0" smtClean="0"/>
              <a:t>Strengthens students’ understanding of place value </a:t>
            </a:r>
            <a:endParaRPr lang="en-US" sz="3200" dirty="0"/>
          </a:p>
        </p:txBody>
      </p:sp>
      <p:sp>
        <p:nvSpPr>
          <p:cNvPr id="4" name="Footer Placeholder 3"/>
          <p:cNvSpPr>
            <a:spLocks noGrp="1"/>
          </p:cNvSpPr>
          <p:nvPr>
            <p:ph type="ftr" sz="quarter" idx="11"/>
          </p:nvPr>
        </p:nvSpPr>
        <p:spPr/>
        <p:txBody>
          <a:bodyPr/>
          <a:lstStyle/>
          <a:p>
            <a:pPr algn="ctr"/>
            <a:r>
              <a:rPr lang="en-US" dirty="0" smtClean="0"/>
              <a:t>Math &amp; Science Collaborative </a:t>
            </a:r>
          </a:p>
          <a:p>
            <a:pPr algn="ctr"/>
            <a:r>
              <a:rPr lang="en-US" dirty="0" smtClean="0"/>
              <a:t>at the Allegheny Intermediate Unit</a:t>
            </a:r>
            <a:endParaRPr lang="en-US" dirty="0"/>
          </a:p>
        </p:txBody>
      </p:sp>
    </p:spTree>
    <p:extLst>
      <p:ext uri="{BB962C8B-B14F-4D97-AF65-F5344CB8AC3E}">
        <p14:creationId xmlns:p14="http://schemas.microsoft.com/office/powerpoint/2010/main" val="3097579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Doubling and Halving</a:t>
            </a:r>
            <a:endParaRPr lang="en-US" dirty="0"/>
          </a:p>
        </p:txBody>
      </p:sp>
      <p:sp>
        <p:nvSpPr>
          <p:cNvPr id="3" name="Content Placeholder 2"/>
          <p:cNvSpPr>
            <a:spLocks noGrp="1"/>
          </p:cNvSpPr>
          <p:nvPr>
            <p:ph idx="1"/>
          </p:nvPr>
        </p:nvSpPr>
        <p:spPr/>
        <p:txBody>
          <a:bodyPr>
            <a:normAutofit lnSpcReduction="10000"/>
          </a:bodyPr>
          <a:lstStyle/>
          <a:p>
            <a:r>
              <a:rPr lang="en-US" dirty="0" smtClean="0"/>
              <a:t>The teacher chooses to use a context as students consider the relationship between 4 x 7 and 2 x 14. How does this context help support student thinking?</a:t>
            </a:r>
          </a:p>
          <a:p>
            <a:r>
              <a:rPr lang="en-US" dirty="0" smtClean="0"/>
              <a:t>How is the commutative property addressed in the discussion?</a:t>
            </a:r>
          </a:p>
          <a:p>
            <a:r>
              <a:rPr lang="en-US" dirty="0" smtClean="0"/>
              <a:t>How do the teacher’s questions help students begin to build an understanding of doubling and halving?</a:t>
            </a:r>
          </a:p>
          <a:p>
            <a:r>
              <a:rPr lang="en-US" dirty="0" smtClean="0"/>
              <a:t>The teacher is continually assessing her students during the number talk. What student understandings and misconceptions will she use to guide her next instructional steps?</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1824859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8229600" cy="762000"/>
          </a:xfrm>
        </p:spPr>
        <p:txBody>
          <a:bodyPr>
            <a:normAutofit fontScale="90000"/>
          </a:bodyPr>
          <a:lstStyle/>
          <a:p>
            <a:r>
              <a:rPr lang="en-US" dirty="0" smtClean="0"/>
              <a:t>Array Discussion</a:t>
            </a:r>
            <a:endParaRPr lang="en-US" dirty="0"/>
          </a:p>
        </p:txBody>
      </p:sp>
      <p:sp>
        <p:nvSpPr>
          <p:cNvPr id="3" name="Content Placeholder 2"/>
          <p:cNvSpPr>
            <a:spLocks noGrp="1"/>
          </p:cNvSpPr>
          <p:nvPr>
            <p:ph idx="1"/>
          </p:nvPr>
        </p:nvSpPr>
        <p:spPr>
          <a:xfrm>
            <a:off x="304800" y="1295400"/>
            <a:ext cx="8382000" cy="5029200"/>
          </a:xfrm>
        </p:spPr>
        <p:txBody>
          <a:bodyPr>
            <a:normAutofit lnSpcReduction="10000"/>
          </a:bodyPr>
          <a:lstStyle/>
          <a:p>
            <a:r>
              <a:rPr lang="en-US" dirty="0" smtClean="0"/>
              <a:t>The class had shared strategies for solving 8 x 25 before the teacher introduced the array model. Why do you think this instructional decision was made? How did she link previous strategies to the array?</a:t>
            </a:r>
          </a:p>
          <a:p>
            <a:r>
              <a:rPr lang="en-US" dirty="0" smtClean="0"/>
              <a:t>Noel incorrectly refers to columns as rows in the array. The teacher does not correct her. Why do you think she choose to ignore this error?</a:t>
            </a:r>
          </a:p>
          <a:p>
            <a:r>
              <a:rPr lang="en-US" dirty="0" smtClean="0"/>
              <a:t>How does the teacher connect the students’ additive thinking to multiplication?</a:t>
            </a:r>
          </a:p>
          <a:p>
            <a:r>
              <a:rPr lang="en-US" dirty="0" smtClean="0"/>
              <a:t>How does the array support student understanding of multiplication? The commutative property? The distributive property?</a:t>
            </a:r>
            <a:endParaRPr lang="en-US" dirty="0"/>
          </a:p>
        </p:txBody>
      </p:sp>
      <p:sp>
        <p:nvSpPr>
          <p:cNvPr id="4" name="Footer Placeholder 3"/>
          <p:cNvSpPr>
            <a:spLocks noGrp="1"/>
          </p:cNvSpPr>
          <p:nvPr>
            <p:ph type="ftr" sz="quarter" idx="11"/>
          </p:nvPr>
        </p:nvSpPr>
        <p:spPr/>
        <p:txBody>
          <a:bodyPr/>
          <a:lstStyle/>
          <a:p>
            <a:r>
              <a:rPr lang="en-US" smtClean="0"/>
              <a:t>Math &amp; Science Collaborative at the Allegheny Intermediate Unit</a:t>
            </a:r>
            <a:endParaRPr lang="en-US"/>
          </a:p>
        </p:txBody>
      </p:sp>
    </p:spTree>
    <p:extLst>
      <p:ext uri="{BB962C8B-B14F-4D97-AF65-F5344CB8AC3E}">
        <p14:creationId xmlns:p14="http://schemas.microsoft.com/office/powerpoint/2010/main" val="15982214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11734</TotalTime>
  <Words>3706</Words>
  <Application>Microsoft Office PowerPoint</Application>
  <PresentationFormat>On-screen Show (4:3)</PresentationFormat>
  <Paragraphs>383</Paragraphs>
  <Slides>41</Slides>
  <Notes>27</Notes>
  <HiddenSlides>1</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Flow</vt:lpstr>
      <vt:lpstr>Number Sense Grades 3-5</vt:lpstr>
      <vt:lpstr>Sharing</vt:lpstr>
      <vt:lpstr>Read and Discuss</vt:lpstr>
      <vt:lpstr>PowerPoint Presentation</vt:lpstr>
      <vt:lpstr>Modules are built on the strands</vt:lpstr>
      <vt:lpstr>foundational development occurs PreK- Grade 2</vt:lpstr>
      <vt:lpstr>Mental Math</vt:lpstr>
      <vt:lpstr>Video: Doubling and Halving</vt:lpstr>
      <vt:lpstr>Array Discussion</vt:lpstr>
      <vt:lpstr>32  X 15</vt:lpstr>
      <vt:lpstr> 496 ÷ 8</vt:lpstr>
      <vt:lpstr>Place Value Standards</vt:lpstr>
      <vt:lpstr>PA Core</vt:lpstr>
      <vt:lpstr>2.OA.2</vt:lpstr>
      <vt:lpstr>1.OA.6</vt:lpstr>
      <vt:lpstr>Precursors to Fluency</vt:lpstr>
      <vt:lpstr>Fluency demands…</vt:lpstr>
      <vt:lpstr>Fluency demands… </vt:lpstr>
      <vt:lpstr>Fluency</vt:lpstr>
      <vt:lpstr>How Can We Help Students with Facts?</vt:lpstr>
      <vt:lpstr>Conceptual Understanding </vt:lpstr>
      <vt:lpstr>Meaningful Practice </vt:lpstr>
      <vt:lpstr>Understanding Multiplication and Division</vt:lpstr>
      <vt:lpstr>Understanding Multiplication and Division</vt:lpstr>
      <vt:lpstr>Building Understanding While Focusing on Fluency </vt:lpstr>
      <vt:lpstr>Big Ideas Central to Understanding Multiplication and Division</vt:lpstr>
      <vt:lpstr>Questions Posed </vt:lpstr>
      <vt:lpstr>Classroom Environment </vt:lpstr>
      <vt:lpstr>Introducing Concepts of Multiplication and Division</vt:lpstr>
      <vt:lpstr>Looking at One Example:  x2</vt:lpstr>
      <vt:lpstr>Possible Questions to Support the Big Ideas X2</vt:lpstr>
      <vt:lpstr>Literature Connection</vt:lpstr>
      <vt:lpstr>Word Problems</vt:lpstr>
      <vt:lpstr>Word Problems</vt:lpstr>
      <vt:lpstr>Observe Patterns with Twos</vt:lpstr>
      <vt:lpstr>Commutative Property</vt:lpstr>
      <vt:lpstr>Building Automaticity</vt:lpstr>
      <vt:lpstr>Other Groups of Facts</vt:lpstr>
      <vt:lpstr>Sharing</vt:lpstr>
      <vt:lpstr>Article Discussion</vt:lpstr>
      <vt:lpstr>Fluency</vt:lpstr>
    </vt:vector>
  </TitlesOfParts>
  <Company>Allegheny Intermediate Unit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Fluency</dc:title>
  <dc:creator>andrea.miller</dc:creator>
  <cp:lastModifiedBy>Fierle, Michael</cp:lastModifiedBy>
  <cp:revision>120</cp:revision>
  <cp:lastPrinted>2014-02-24T19:01:05Z</cp:lastPrinted>
  <dcterms:created xsi:type="dcterms:W3CDTF">2013-05-29T17:24:54Z</dcterms:created>
  <dcterms:modified xsi:type="dcterms:W3CDTF">2014-03-05T17:19:06Z</dcterms:modified>
</cp:coreProperties>
</file>